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10" r:id="rId3"/>
    <p:sldId id="311" r:id="rId4"/>
    <p:sldId id="312" r:id="rId5"/>
    <p:sldId id="313" r:id="rId6"/>
    <p:sldId id="314" r:id="rId7"/>
    <p:sldId id="315" r:id="rId8"/>
    <p:sldId id="316" r:id="rId9"/>
    <p:sldId id="317" r:id="rId10"/>
    <p:sldId id="318" r:id="rId11"/>
    <p:sldId id="319" r:id="rId12"/>
    <p:sldId id="332" r:id="rId13"/>
    <p:sldId id="321" r:id="rId14"/>
    <p:sldId id="320" r:id="rId15"/>
    <p:sldId id="327" r:id="rId16"/>
    <p:sldId id="328" r:id="rId17"/>
    <p:sldId id="329" r:id="rId18"/>
    <p:sldId id="330" r:id="rId19"/>
    <p:sldId id="322" r:id="rId20"/>
    <p:sldId id="323" r:id="rId21"/>
    <p:sldId id="324" r:id="rId22"/>
    <p:sldId id="325" r:id="rId23"/>
    <p:sldId id="326" r:id="rId24"/>
    <p:sldId id="3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FC0C"/>
    <a:srgbClr val="D5FD0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99" autoAdjust="0"/>
    <p:restoredTop sz="94660"/>
  </p:normalViewPr>
  <p:slideViewPr>
    <p:cSldViewPr snapToGrid="0">
      <p:cViewPr varScale="1">
        <p:scale>
          <a:sx n="72" d="100"/>
          <a:sy n="72" d="100"/>
        </p:scale>
        <p:origin x="-65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3D765-7AC1-75B2-89AA-9604C9DC01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A24BFED7-4289-3113-76E9-13DCFCE33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9C14FE0B-40D7-BB1C-69BE-EA642ECDD94B}"/>
              </a:ext>
            </a:extLst>
          </p:cNvPr>
          <p:cNvSpPr>
            <a:spLocks noGrp="1"/>
          </p:cNvSpPr>
          <p:nvPr>
            <p:ph type="dt" sz="half" idx="10"/>
          </p:nvPr>
        </p:nvSpPr>
        <p:spPr/>
        <p:txBody>
          <a:bodyPr/>
          <a:lstStyle/>
          <a:p>
            <a:fld id="{712900CF-32F4-4054-95F9-045F6E272A0A}" type="datetimeFigureOut">
              <a:rPr lang="en-IN" smtClean="0"/>
              <a:pPr/>
              <a:t>25-12-2023</a:t>
            </a:fld>
            <a:endParaRPr lang="en-IN"/>
          </a:p>
        </p:txBody>
      </p:sp>
      <p:sp>
        <p:nvSpPr>
          <p:cNvPr id="5" name="Footer Placeholder 4">
            <a:extLst>
              <a:ext uri="{FF2B5EF4-FFF2-40B4-BE49-F238E27FC236}">
                <a16:creationId xmlns:a16="http://schemas.microsoft.com/office/drawing/2014/main" xmlns="" id="{26020811-4FAB-185A-0730-4B3413A0E23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3CB5E9F-366C-901A-66CC-C703C9B3ED1E}"/>
              </a:ext>
            </a:extLst>
          </p:cNvPr>
          <p:cNvSpPr>
            <a:spLocks noGrp="1"/>
          </p:cNvSpPr>
          <p:nvPr>
            <p:ph type="sldNum" sz="quarter" idx="12"/>
          </p:nvPr>
        </p:nvSpPr>
        <p:spPr/>
        <p:txBody>
          <a:body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415472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2F76C-8B9A-3D23-3FD0-B839284A1D3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7B34617-5A92-F104-9078-D8A1B6DF73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60AC7CA-33DB-D5E0-23DC-7A0292EE138D}"/>
              </a:ext>
            </a:extLst>
          </p:cNvPr>
          <p:cNvSpPr>
            <a:spLocks noGrp="1"/>
          </p:cNvSpPr>
          <p:nvPr>
            <p:ph type="dt" sz="half" idx="10"/>
          </p:nvPr>
        </p:nvSpPr>
        <p:spPr/>
        <p:txBody>
          <a:bodyPr/>
          <a:lstStyle/>
          <a:p>
            <a:fld id="{712900CF-32F4-4054-95F9-045F6E272A0A}" type="datetimeFigureOut">
              <a:rPr lang="en-IN" smtClean="0"/>
              <a:pPr/>
              <a:t>25-12-2023</a:t>
            </a:fld>
            <a:endParaRPr lang="en-IN"/>
          </a:p>
        </p:txBody>
      </p:sp>
      <p:sp>
        <p:nvSpPr>
          <p:cNvPr id="5" name="Footer Placeholder 4">
            <a:extLst>
              <a:ext uri="{FF2B5EF4-FFF2-40B4-BE49-F238E27FC236}">
                <a16:creationId xmlns:a16="http://schemas.microsoft.com/office/drawing/2014/main" xmlns="" id="{1B0DCFA4-2426-3BC3-9D64-916D31D358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43AF511-0219-5729-D395-728FA8915614}"/>
              </a:ext>
            </a:extLst>
          </p:cNvPr>
          <p:cNvSpPr>
            <a:spLocks noGrp="1"/>
          </p:cNvSpPr>
          <p:nvPr>
            <p:ph type="sldNum" sz="quarter" idx="12"/>
          </p:nvPr>
        </p:nvSpPr>
        <p:spPr/>
        <p:txBody>
          <a:body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279430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DA4B50E-CEE4-5BFA-8441-B9FA8EAB76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93C5D74-182B-0A2D-840E-FAC4820B84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76D4E63-335D-5863-F09C-77235A1A5DF1}"/>
              </a:ext>
            </a:extLst>
          </p:cNvPr>
          <p:cNvSpPr>
            <a:spLocks noGrp="1"/>
          </p:cNvSpPr>
          <p:nvPr>
            <p:ph type="dt" sz="half" idx="10"/>
          </p:nvPr>
        </p:nvSpPr>
        <p:spPr/>
        <p:txBody>
          <a:bodyPr/>
          <a:lstStyle/>
          <a:p>
            <a:fld id="{712900CF-32F4-4054-95F9-045F6E272A0A}" type="datetimeFigureOut">
              <a:rPr lang="en-IN" smtClean="0"/>
              <a:pPr/>
              <a:t>25-12-2023</a:t>
            </a:fld>
            <a:endParaRPr lang="en-IN"/>
          </a:p>
        </p:txBody>
      </p:sp>
      <p:sp>
        <p:nvSpPr>
          <p:cNvPr id="5" name="Footer Placeholder 4">
            <a:extLst>
              <a:ext uri="{FF2B5EF4-FFF2-40B4-BE49-F238E27FC236}">
                <a16:creationId xmlns:a16="http://schemas.microsoft.com/office/drawing/2014/main" xmlns="" id="{77A12FBD-34DC-9B4A-7F0A-C4AC2F0CD7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27851FD-2B33-356F-3690-E5380532BE62}"/>
              </a:ext>
            </a:extLst>
          </p:cNvPr>
          <p:cNvSpPr>
            <a:spLocks noGrp="1"/>
          </p:cNvSpPr>
          <p:nvPr>
            <p:ph type="sldNum" sz="quarter" idx="12"/>
          </p:nvPr>
        </p:nvSpPr>
        <p:spPr/>
        <p:txBody>
          <a:body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290290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31491D-BE54-A5F5-8C0A-F01D3BB4866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44A6E83-90BF-555E-A8D9-E0F339535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BFE0471D-EB56-9991-FF81-200024A6C36A}"/>
              </a:ext>
            </a:extLst>
          </p:cNvPr>
          <p:cNvSpPr>
            <a:spLocks noGrp="1"/>
          </p:cNvSpPr>
          <p:nvPr>
            <p:ph type="dt" sz="half" idx="10"/>
          </p:nvPr>
        </p:nvSpPr>
        <p:spPr/>
        <p:txBody>
          <a:bodyPr/>
          <a:lstStyle/>
          <a:p>
            <a:fld id="{712900CF-32F4-4054-95F9-045F6E272A0A}" type="datetimeFigureOut">
              <a:rPr lang="en-IN" smtClean="0"/>
              <a:pPr/>
              <a:t>25-12-2023</a:t>
            </a:fld>
            <a:endParaRPr lang="en-IN"/>
          </a:p>
        </p:txBody>
      </p:sp>
      <p:sp>
        <p:nvSpPr>
          <p:cNvPr id="5" name="Footer Placeholder 4">
            <a:extLst>
              <a:ext uri="{FF2B5EF4-FFF2-40B4-BE49-F238E27FC236}">
                <a16:creationId xmlns:a16="http://schemas.microsoft.com/office/drawing/2014/main" xmlns="" id="{A287D5A6-58A7-BF1D-CDF5-ABC6D6685DC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4198350-28FE-92A1-F4FA-6FD0E756F805}"/>
              </a:ext>
            </a:extLst>
          </p:cNvPr>
          <p:cNvSpPr>
            <a:spLocks noGrp="1"/>
          </p:cNvSpPr>
          <p:nvPr>
            <p:ph type="sldNum" sz="quarter" idx="12"/>
          </p:nvPr>
        </p:nvSpPr>
        <p:spPr/>
        <p:txBody>
          <a:body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372819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2ADAD-58F6-85C5-A52D-A5352936ED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529BF9A-2C19-E915-B7D5-71356C2EDC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14AB957-963C-7F43-01EB-233D25BDA160}"/>
              </a:ext>
            </a:extLst>
          </p:cNvPr>
          <p:cNvSpPr>
            <a:spLocks noGrp="1"/>
          </p:cNvSpPr>
          <p:nvPr>
            <p:ph type="dt" sz="half" idx="10"/>
          </p:nvPr>
        </p:nvSpPr>
        <p:spPr/>
        <p:txBody>
          <a:bodyPr/>
          <a:lstStyle/>
          <a:p>
            <a:fld id="{712900CF-32F4-4054-95F9-045F6E272A0A}" type="datetimeFigureOut">
              <a:rPr lang="en-IN" smtClean="0"/>
              <a:pPr/>
              <a:t>25-12-2023</a:t>
            </a:fld>
            <a:endParaRPr lang="en-IN"/>
          </a:p>
        </p:txBody>
      </p:sp>
      <p:sp>
        <p:nvSpPr>
          <p:cNvPr id="5" name="Footer Placeholder 4">
            <a:extLst>
              <a:ext uri="{FF2B5EF4-FFF2-40B4-BE49-F238E27FC236}">
                <a16:creationId xmlns:a16="http://schemas.microsoft.com/office/drawing/2014/main" xmlns="" id="{FF015088-5B88-BB72-1FB9-5F88FF27D46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8653187-39C4-72A6-4434-495CBC4C858E}"/>
              </a:ext>
            </a:extLst>
          </p:cNvPr>
          <p:cNvSpPr>
            <a:spLocks noGrp="1"/>
          </p:cNvSpPr>
          <p:nvPr>
            <p:ph type="sldNum" sz="quarter" idx="12"/>
          </p:nvPr>
        </p:nvSpPr>
        <p:spPr/>
        <p:txBody>
          <a:body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75662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23924-41BD-FD94-AE98-AB71CE8B192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E05CBD9-4EF1-A644-BEF5-16AA2A979E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E01D3CD3-484E-78B3-896B-9ACCFB625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D3A33FD7-3F50-13F4-4F48-FB3A5F304A4B}"/>
              </a:ext>
            </a:extLst>
          </p:cNvPr>
          <p:cNvSpPr>
            <a:spLocks noGrp="1"/>
          </p:cNvSpPr>
          <p:nvPr>
            <p:ph type="dt" sz="half" idx="10"/>
          </p:nvPr>
        </p:nvSpPr>
        <p:spPr/>
        <p:txBody>
          <a:bodyPr/>
          <a:lstStyle/>
          <a:p>
            <a:fld id="{712900CF-32F4-4054-95F9-045F6E272A0A}" type="datetimeFigureOut">
              <a:rPr lang="en-IN" smtClean="0"/>
              <a:pPr/>
              <a:t>25-12-2023</a:t>
            </a:fld>
            <a:endParaRPr lang="en-IN"/>
          </a:p>
        </p:txBody>
      </p:sp>
      <p:sp>
        <p:nvSpPr>
          <p:cNvPr id="6" name="Footer Placeholder 5">
            <a:extLst>
              <a:ext uri="{FF2B5EF4-FFF2-40B4-BE49-F238E27FC236}">
                <a16:creationId xmlns:a16="http://schemas.microsoft.com/office/drawing/2014/main" xmlns="" id="{54E80D25-38CA-D1D1-11C0-944D77972C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76532AB-3F80-ADCA-424D-D7C98A47F23E}"/>
              </a:ext>
            </a:extLst>
          </p:cNvPr>
          <p:cNvSpPr>
            <a:spLocks noGrp="1"/>
          </p:cNvSpPr>
          <p:nvPr>
            <p:ph type="sldNum" sz="quarter" idx="12"/>
          </p:nvPr>
        </p:nvSpPr>
        <p:spPr/>
        <p:txBody>
          <a:body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76559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381042-BB94-9485-32DF-20968B82ACA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234E5DD-9F37-E0B1-C918-52704E0A7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056F397-BF8D-171B-6498-FB3C03B22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51BA93C2-0539-107A-0E6B-46BA9C7276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B981B1A-9A08-D9CA-503A-3B2DD701E0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646A6AFC-1AFA-01E9-0CA8-1754257E6899}"/>
              </a:ext>
            </a:extLst>
          </p:cNvPr>
          <p:cNvSpPr>
            <a:spLocks noGrp="1"/>
          </p:cNvSpPr>
          <p:nvPr>
            <p:ph type="dt" sz="half" idx="10"/>
          </p:nvPr>
        </p:nvSpPr>
        <p:spPr/>
        <p:txBody>
          <a:bodyPr/>
          <a:lstStyle/>
          <a:p>
            <a:fld id="{712900CF-32F4-4054-95F9-045F6E272A0A}" type="datetimeFigureOut">
              <a:rPr lang="en-IN" smtClean="0"/>
              <a:pPr/>
              <a:t>25-12-2023</a:t>
            </a:fld>
            <a:endParaRPr lang="en-IN"/>
          </a:p>
        </p:txBody>
      </p:sp>
      <p:sp>
        <p:nvSpPr>
          <p:cNvPr id="8" name="Footer Placeholder 7">
            <a:extLst>
              <a:ext uri="{FF2B5EF4-FFF2-40B4-BE49-F238E27FC236}">
                <a16:creationId xmlns:a16="http://schemas.microsoft.com/office/drawing/2014/main" xmlns="" id="{5CAA1D02-1A13-01A4-3388-82E6EF31CEE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2FCD5B79-D181-34FF-1110-59B5FBC064F6}"/>
              </a:ext>
            </a:extLst>
          </p:cNvPr>
          <p:cNvSpPr>
            <a:spLocks noGrp="1"/>
          </p:cNvSpPr>
          <p:nvPr>
            <p:ph type="sldNum" sz="quarter" idx="12"/>
          </p:nvPr>
        </p:nvSpPr>
        <p:spPr/>
        <p:txBody>
          <a:body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252201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E66989-DBF5-A7D5-7026-523E93B3A36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6663350-69B2-2C3B-A31C-9D8F58BF742D}"/>
              </a:ext>
            </a:extLst>
          </p:cNvPr>
          <p:cNvSpPr>
            <a:spLocks noGrp="1"/>
          </p:cNvSpPr>
          <p:nvPr>
            <p:ph type="dt" sz="half" idx="10"/>
          </p:nvPr>
        </p:nvSpPr>
        <p:spPr/>
        <p:txBody>
          <a:bodyPr/>
          <a:lstStyle/>
          <a:p>
            <a:fld id="{712900CF-32F4-4054-95F9-045F6E272A0A}" type="datetimeFigureOut">
              <a:rPr lang="en-IN" smtClean="0"/>
              <a:pPr/>
              <a:t>25-12-2023</a:t>
            </a:fld>
            <a:endParaRPr lang="en-IN"/>
          </a:p>
        </p:txBody>
      </p:sp>
      <p:sp>
        <p:nvSpPr>
          <p:cNvPr id="4" name="Footer Placeholder 3">
            <a:extLst>
              <a:ext uri="{FF2B5EF4-FFF2-40B4-BE49-F238E27FC236}">
                <a16:creationId xmlns:a16="http://schemas.microsoft.com/office/drawing/2014/main" xmlns="" id="{DBF5CCD5-82C1-FE0C-EF38-8F387C627E4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EF4909B6-1915-9A40-92AB-C8C44CA35025}"/>
              </a:ext>
            </a:extLst>
          </p:cNvPr>
          <p:cNvSpPr>
            <a:spLocks noGrp="1"/>
          </p:cNvSpPr>
          <p:nvPr>
            <p:ph type="sldNum" sz="quarter" idx="12"/>
          </p:nvPr>
        </p:nvSpPr>
        <p:spPr/>
        <p:txBody>
          <a:body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227859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F8C107F-4557-DB7C-25FF-CCA2B37A8EDB}"/>
              </a:ext>
            </a:extLst>
          </p:cNvPr>
          <p:cNvSpPr>
            <a:spLocks noGrp="1"/>
          </p:cNvSpPr>
          <p:nvPr>
            <p:ph type="dt" sz="half" idx="10"/>
          </p:nvPr>
        </p:nvSpPr>
        <p:spPr/>
        <p:txBody>
          <a:bodyPr/>
          <a:lstStyle/>
          <a:p>
            <a:fld id="{712900CF-32F4-4054-95F9-045F6E272A0A}" type="datetimeFigureOut">
              <a:rPr lang="en-IN" smtClean="0"/>
              <a:pPr/>
              <a:t>25-12-2023</a:t>
            </a:fld>
            <a:endParaRPr lang="en-IN"/>
          </a:p>
        </p:txBody>
      </p:sp>
      <p:sp>
        <p:nvSpPr>
          <p:cNvPr id="3" name="Footer Placeholder 2">
            <a:extLst>
              <a:ext uri="{FF2B5EF4-FFF2-40B4-BE49-F238E27FC236}">
                <a16:creationId xmlns:a16="http://schemas.microsoft.com/office/drawing/2014/main" xmlns="" id="{26E78F8B-6429-03BB-2A32-CA1237BBD62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FFFC0C79-0D15-9FCA-4A09-8B0DBB8C05BB}"/>
              </a:ext>
            </a:extLst>
          </p:cNvPr>
          <p:cNvSpPr>
            <a:spLocks noGrp="1"/>
          </p:cNvSpPr>
          <p:nvPr>
            <p:ph type="sldNum" sz="quarter" idx="12"/>
          </p:nvPr>
        </p:nvSpPr>
        <p:spPr/>
        <p:txBody>
          <a:body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8195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24800-8661-6DC7-3EF4-916985840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899C42F-CDB1-DD68-55F2-5FAF94723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7F095869-841F-E1F8-3BAC-FBD6B46F1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F63C9CE-CE96-E7DE-BA12-75EFE788F5EA}"/>
              </a:ext>
            </a:extLst>
          </p:cNvPr>
          <p:cNvSpPr>
            <a:spLocks noGrp="1"/>
          </p:cNvSpPr>
          <p:nvPr>
            <p:ph type="dt" sz="half" idx="10"/>
          </p:nvPr>
        </p:nvSpPr>
        <p:spPr/>
        <p:txBody>
          <a:bodyPr/>
          <a:lstStyle/>
          <a:p>
            <a:fld id="{712900CF-32F4-4054-95F9-045F6E272A0A}" type="datetimeFigureOut">
              <a:rPr lang="en-IN" smtClean="0"/>
              <a:pPr/>
              <a:t>25-12-2023</a:t>
            </a:fld>
            <a:endParaRPr lang="en-IN"/>
          </a:p>
        </p:txBody>
      </p:sp>
      <p:sp>
        <p:nvSpPr>
          <p:cNvPr id="6" name="Footer Placeholder 5">
            <a:extLst>
              <a:ext uri="{FF2B5EF4-FFF2-40B4-BE49-F238E27FC236}">
                <a16:creationId xmlns:a16="http://schemas.microsoft.com/office/drawing/2014/main" xmlns="" id="{F34A9B2C-D5B3-06D9-9D17-BD9D28DA67A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ADF6AF7D-E606-CBF7-3162-95509ECE395F}"/>
              </a:ext>
            </a:extLst>
          </p:cNvPr>
          <p:cNvSpPr>
            <a:spLocks noGrp="1"/>
          </p:cNvSpPr>
          <p:nvPr>
            <p:ph type="sldNum" sz="quarter" idx="12"/>
          </p:nvPr>
        </p:nvSpPr>
        <p:spPr/>
        <p:txBody>
          <a:body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420935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16D13-4C08-2D14-2683-4F28C3AA7E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7AC16D8F-FE26-EC25-9D5B-ABB291BDB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891B5B8C-EC0E-25AF-5043-80C651039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8C220F-79B8-6839-69BE-627FFCDC380B}"/>
              </a:ext>
            </a:extLst>
          </p:cNvPr>
          <p:cNvSpPr>
            <a:spLocks noGrp="1"/>
          </p:cNvSpPr>
          <p:nvPr>
            <p:ph type="dt" sz="half" idx="10"/>
          </p:nvPr>
        </p:nvSpPr>
        <p:spPr/>
        <p:txBody>
          <a:bodyPr/>
          <a:lstStyle/>
          <a:p>
            <a:fld id="{712900CF-32F4-4054-95F9-045F6E272A0A}" type="datetimeFigureOut">
              <a:rPr lang="en-IN" smtClean="0"/>
              <a:pPr/>
              <a:t>25-12-2023</a:t>
            </a:fld>
            <a:endParaRPr lang="en-IN"/>
          </a:p>
        </p:txBody>
      </p:sp>
      <p:sp>
        <p:nvSpPr>
          <p:cNvPr id="6" name="Footer Placeholder 5">
            <a:extLst>
              <a:ext uri="{FF2B5EF4-FFF2-40B4-BE49-F238E27FC236}">
                <a16:creationId xmlns:a16="http://schemas.microsoft.com/office/drawing/2014/main" xmlns="" id="{66E11C79-2157-AA02-8929-4780CDA1B0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274CA936-42F7-5EBA-62DC-E5ED8E0C00ED}"/>
              </a:ext>
            </a:extLst>
          </p:cNvPr>
          <p:cNvSpPr>
            <a:spLocks noGrp="1"/>
          </p:cNvSpPr>
          <p:nvPr>
            <p:ph type="sldNum" sz="quarter" idx="12"/>
          </p:nvPr>
        </p:nvSpPr>
        <p:spPr/>
        <p:txBody>
          <a:body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178510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F64B7AF-9E35-623B-FC2F-FE911F945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53647A0-EBCF-5321-7A61-C2B605840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951AB07-AE64-7C01-6FC7-79925DA78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900CF-32F4-4054-95F9-045F6E272A0A}" type="datetimeFigureOut">
              <a:rPr lang="en-IN" smtClean="0"/>
              <a:pPr/>
              <a:t>25-12-2023</a:t>
            </a:fld>
            <a:endParaRPr lang="en-IN"/>
          </a:p>
        </p:txBody>
      </p:sp>
      <p:sp>
        <p:nvSpPr>
          <p:cNvPr id="5" name="Footer Placeholder 4">
            <a:extLst>
              <a:ext uri="{FF2B5EF4-FFF2-40B4-BE49-F238E27FC236}">
                <a16:creationId xmlns:a16="http://schemas.microsoft.com/office/drawing/2014/main" xmlns="" id="{25B43384-1BDC-0644-D4D1-DE1417BBF6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4539AB63-68A3-E2E5-2C5F-3DC8F4FED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F05F6-3017-4FC1-882E-064F4C407E13}" type="slidenum">
              <a:rPr lang="en-IN" smtClean="0"/>
              <a:pPr/>
              <a:t>‹#›</a:t>
            </a:fld>
            <a:endParaRPr lang="en-IN"/>
          </a:p>
        </p:txBody>
      </p:sp>
    </p:spTree>
    <p:extLst>
      <p:ext uri="{BB962C8B-B14F-4D97-AF65-F5344CB8AC3E}">
        <p14:creationId xmlns:p14="http://schemas.microsoft.com/office/powerpoint/2010/main" xmlns="" val="605539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6B9BE0C-D861-C39F-BC3C-D5F60C6AEB6A}"/>
              </a:ext>
            </a:extLst>
          </p:cNvPr>
          <p:cNvSpPr txBox="1"/>
          <p:nvPr/>
        </p:nvSpPr>
        <p:spPr>
          <a:xfrm>
            <a:off x="757087" y="22822"/>
            <a:ext cx="10708061" cy="6924973"/>
          </a:xfrm>
          <a:prstGeom prst="rect">
            <a:avLst/>
          </a:prstGeom>
          <a:noFill/>
        </p:spPr>
        <p:txBody>
          <a:bodyPr wrap="none" rtlCol="0">
            <a:spAutoFit/>
          </a:bodyPr>
          <a:lstStyle/>
          <a:p>
            <a:pPr algn="ctr"/>
            <a:r>
              <a:rPr lang="en-US" sz="8000" dirty="0">
                <a:solidFill>
                  <a:srgbClr val="7030A0"/>
                </a:solidFill>
              </a:rPr>
              <a:t>BOM </a:t>
            </a:r>
            <a:r>
              <a:rPr lang="en-US" sz="8000" dirty="0" err="1">
                <a:solidFill>
                  <a:srgbClr val="7030A0"/>
                </a:solidFill>
              </a:rPr>
              <a:t>Kendriya</a:t>
            </a:r>
            <a:r>
              <a:rPr lang="en-US" sz="8000" dirty="0">
                <a:solidFill>
                  <a:srgbClr val="7030A0"/>
                </a:solidFill>
              </a:rPr>
              <a:t> Vihar 2</a:t>
            </a:r>
          </a:p>
          <a:p>
            <a:pPr algn="ctr"/>
            <a:r>
              <a:rPr lang="en-US" sz="5400" dirty="0"/>
              <a:t>welcomes</a:t>
            </a:r>
          </a:p>
          <a:p>
            <a:pPr algn="ctr"/>
            <a:r>
              <a:rPr lang="en-US" sz="8000" dirty="0">
                <a:solidFill>
                  <a:srgbClr val="7030A0"/>
                </a:solidFill>
              </a:rPr>
              <a:t>AOA Members</a:t>
            </a:r>
          </a:p>
          <a:p>
            <a:pPr algn="ctr"/>
            <a:r>
              <a:rPr lang="en-US" sz="5400" dirty="0"/>
              <a:t>for</a:t>
            </a:r>
          </a:p>
          <a:p>
            <a:pPr algn="ctr"/>
            <a:r>
              <a:rPr lang="en-US" sz="6600" b="1" dirty="0">
                <a:solidFill>
                  <a:srgbClr val="FF0000"/>
                </a:solidFill>
              </a:rPr>
              <a:t>Special General Body Meeting</a:t>
            </a:r>
          </a:p>
          <a:p>
            <a:pPr algn="ctr"/>
            <a:endParaRPr lang="en-US" sz="5400" dirty="0"/>
          </a:p>
          <a:p>
            <a:pPr algn="r"/>
            <a:r>
              <a:rPr lang="en-US" sz="2800" dirty="0"/>
              <a:t>17</a:t>
            </a:r>
            <a:r>
              <a:rPr lang="en-US" sz="2800" baseline="30000" dirty="0"/>
              <a:t>th</a:t>
            </a:r>
            <a:r>
              <a:rPr lang="en-US" sz="2800" dirty="0"/>
              <a:t> December/ 24</a:t>
            </a:r>
            <a:r>
              <a:rPr lang="en-US" sz="2800" baseline="30000" dirty="0"/>
              <a:t>th</a:t>
            </a:r>
            <a:r>
              <a:rPr lang="en-US" sz="2800" dirty="0"/>
              <a:t> December 2023</a:t>
            </a:r>
          </a:p>
          <a:p>
            <a:pPr algn="r"/>
            <a:r>
              <a:rPr lang="en-US" sz="2800" dirty="0"/>
              <a:t>Community Center 1 (Ground Floor)</a:t>
            </a:r>
          </a:p>
        </p:txBody>
      </p:sp>
    </p:spTree>
    <p:extLst>
      <p:ext uri="{BB962C8B-B14F-4D97-AF65-F5344CB8AC3E}">
        <p14:creationId xmlns:p14="http://schemas.microsoft.com/office/powerpoint/2010/main" xmlns="" val="192382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FC3B326-5437-EC01-ECA9-B032C1E65E6A}"/>
              </a:ext>
            </a:extLst>
          </p:cNvPr>
          <p:cNvSpPr txBox="1"/>
          <p:nvPr/>
        </p:nvSpPr>
        <p:spPr>
          <a:xfrm>
            <a:off x="578358" y="79171"/>
            <a:ext cx="11327130" cy="830997"/>
          </a:xfrm>
          <a:prstGeom prst="rect">
            <a:avLst/>
          </a:prstGeom>
          <a:noFill/>
        </p:spPr>
        <p:txBody>
          <a:bodyPr wrap="square">
            <a:spAutoFit/>
          </a:bodyPr>
          <a:lstStyle/>
          <a:p>
            <a:pPr algn="ctr"/>
            <a:r>
              <a:rPr lang="en-US" sz="2400" b="1" dirty="0">
                <a:effectLst/>
                <a:latin typeface="Arial" panose="020B0604020202020204" pitchFamily="34" charset="0"/>
                <a:ea typeface="Times New Roman" panose="02020603050405020304" pitchFamily="18" charset="0"/>
                <a:cs typeface="Mangal" panose="02040503050203030202" pitchFamily="18" charset="0"/>
              </a:rPr>
              <a:t>Audit Report for the period from Financial Year 2014-2015 to 2018-2019 Submitted by CA Ashok Kumar Agarwal             </a:t>
            </a:r>
            <a:r>
              <a:rPr lang="en-US" sz="24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2400" b="1" dirty="0">
                <a:effectLst/>
                <a:latin typeface="Arial" panose="020B0604020202020204" pitchFamily="34" charset="0"/>
                <a:ea typeface="Times New Roman" panose="02020603050405020304" pitchFamily="18" charset="0"/>
                <a:cs typeface="Mangal" panose="02040503050203030202" pitchFamily="18" charset="0"/>
              </a:rPr>
              <a:t>………</a:t>
            </a:r>
            <a:endParaRPr lang="en-IN" sz="2400" dirty="0"/>
          </a:p>
        </p:txBody>
      </p:sp>
      <p:sp>
        <p:nvSpPr>
          <p:cNvPr id="4" name="TextBox 3">
            <a:extLst>
              <a:ext uri="{FF2B5EF4-FFF2-40B4-BE49-F238E27FC236}">
                <a16:creationId xmlns:a16="http://schemas.microsoft.com/office/drawing/2014/main" xmlns="" id="{DD0D8724-5596-3F62-126A-1BB152966CC3}"/>
              </a:ext>
            </a:extLst>
          </p:cNvPr>
          <p:cNvSpPr txBox="1"/>
          <p:nvPr/>
        </p:nvSpPr>
        <p:spPr>
          <a:xfrm>
            <a:off x="374904" y="1161949"/>
            <a:ext cx="11173968" cy="3170099"/>
          </a:xfrm>
          <a:prstGeom prst="rect">
            <a:avLst/>
          </a:prstGeom>
          <a:noFill/>
        </p:spPr>
        <p:txBody>
          <a:bodyPr wrap="square">
            <a:spAutoFit/>
          </a:bodyPr>
          <a:lstStyle/>
          <a:p>
            <a:pPr algn="just">
              <a:spcBef>
                <a:spcPts val="1030"/>
              </a:spcBef>
            </a:pPr>
            <a:r>
              <a:rPr lang="en-US" sz="1800" b="1" dirty="0">
                <a:solidFill>
                  <a:srgbClr val="090900"/>
                </a:solidFill>
                <a:effectLst/>
                <a:latin typeface="Arial" panose="020B0604020202020204" pitchFamily="34" charset="0"/>
                <a:ea typeface="Times New Roman" panose="02020603050405020304" pitchFamily="18" charset="0"/>
              </a:rPr>
              <a:t>6. </a:t>
            </a:r>
            <a:r>
              <a:rPr lang="en-US" sz="1800" dirty="0">
                <a:solidFill>
                  <a:srgbClr val="010100"/>
                </a:solidFill>
                <a:effectLst/>
                <a:latin typeface="Arial" panose="020B0604020202020204" pitchFamily="34" charset="0"/>
                <a:ea typeface="Times New Roman" panose="02020603050405020304" pitchFamily="18" charset="0"/>
              </a:rPr>
              <a:t>Fire</a:t>
            </a:r>
            <a:r>
              <a:rPr lang="en-US" sz="1800" dirty="0">
                <a:solidFill>
                  <a:srgbClr val="F1F100"/>
                </a:solidFill>
                <a:effectLst/>
                <a:latin typeface="Arial" panose="020B0604020202020204" pitchFamily="34" charset="0"/>
                <a:ea typeface="Times New Roman" panose="02020603050405020304" pitchFamily="18" charset="0"/>
              </a:rPr>
              <a:t>-</a:t>
            </a:r>
            <a:r>
              <a:rPr lang="en-US" sz="1800" dirty="0">
                <a:solidFill>
                  <a:srgbClr val="070700"/>
                </a:solidFill>
                <a:effectLst/>
                <a:latin typeface="Arial" panose="020B0604020202020204" pitchFamily="34" charset="0"/>
                <a:ea typeface="Times New Roman" panose="02020603050405020304" pitchFamily="18" charset="0"/>
              </a:rPr>
              <a:t>fighting pipes</a:t>
            </a:r>
            <a:r>
              <a:rPr lang="en-US" sz="1800" dirty="0">
                <a:solidFill>
                  <a:srgbClr val="0A0A00"/>
                </a:solidFill>
                <a:effectLst/>
                <a:latin typeface="Arial" panose="020B0604020202020204" pitchFamily="34" charset="0"/>
                <a:ea typeface="Times New Roman" panose="02020603050405020304" pitchFamily="18" charset="0"/>
              </a:rPr>
              <a:t>/</a:t>
            </a:r>
            <a:r>
              <a:rPr lang="en-US" sz="1800" dirty="0">
                <a:solidFill>
                  <a:srgbClr val="050500"/>
                </a:solidFill>
                <a:effectLst/>
                <a:latin typeface="Arial" panose="020B0604020202020204" pitchFamily="34" charset="0"/>
                <a:ea typeface="Times New Roman" panose="02020603050405020304" pitchFamily="18" charset="0"/>
              </a:rPr>
              <a:t>nozzles </a:t>
            </a:r>
            <a:r>
              <a:rPr lang="en-US" sz="1800" dirty="0">
                <a:solidFill>
                  <a:srgbClr val="040400"/>
                </a:solidFill>
                <a:effectLst/>
                <a:latin typeface="Arial" panose="020B0604020202020204" pitchFamily="34" charset="0"/>
                <a:ea typeface="Times New Roman" panose="02020603050405020304" pitchFamily="18" charset="0"/>
              </a:rPr>
              <a:t>were dismantled </a:t>
            </a:r>
            <a:r>
              <a:rPr lang="en-US" sz="1800" dirty="0">
                <a:solidFill>
                  <a:srgbClr val="010100"/>
                </a:solidFill>
                <a:effectLst/>
                <a:latin typeface="Arial" panose="020B0604020202020204" pitchFamily="34" charset="0"/>
                <a:ea typeface="Times New Roman" panose="02020603050405020304" pitchFamily="18" charset="0"/>
              </a:rPr>
              <a:t>and </a:t>
            </a:r>
            <a:r>
              <a:rPr lang="en-US" sz="1800" dirty="0">
                <a:solidFill>
                  <a:srgbClr val="060600"/>
                </a:solidFill>
                <a:effectLst/>
                <a:latin typeface="Arial" panose="020B0604020202020204" pitchFamily="34" charset="0"/>
                <a:ea typeface="Times New Roman" panose="02020603050405020304" pitchFamily="18" charset="0"/>
              </a:rPr>
              <a:t>disposed- </a:t>
            </a:r>
            <a:r>
              <a:rPr lang="en-US" sz="1800" dirty="0">
                <a:solidFill>
                  <a:srgbClr val="040400"/>
                </a:solidFill>
                <a:effectLst/>
                <a:latin typeface="Arial" panose="020B0604020202020204" pitchFamily="34" charset="0"/>
                <a:ea typeface="Times New Roman" panose="02020603050405020304" pitchFamily="18" charset="0"/>
              </a:rPr>
              <a:t>off </a:t>
            </a:r>
            <a:r>
              <a:rPr lang="en-US" sz="1800" dirty="0">
                <a:solidFill>
                  <a:srgbClr val="050500"/>
                </a:solidFill>
                <a:effectLst/>
                <a:latin typeface="Arial" panose="020B0604020202020204" pitchFamily="34" charset="0"/>
                <a:ea typeface="Times New Roman" panose="02020603050405020304" pitchFamily="18" charset="0"/>
              </a:rPr>
              <a:t>without </a:t>
            </a:r>
            <a:r>
              <a:rPr lang="en-US" sz="1800" dirty="0">
                <a:solidFill>
                  <a:srgbClr val="040400"/>
                </a:solidFill>
                <a:effectLst/>
                <a:latin typeface="Arial" panose="020B0604020202020204" pitchFamily="34" charset="0"/>
                <a:ea typeface="Times New Roman" panose="02020603050405020304" pitchFamily="18" charset="0"/>
              </a:rPr>
              <a:t>proper </a:t>
            </a:r>
            <a:r>
              <a:rPr lang="en-US" sz="1800" dirty="0">
                <a:solidFill>
                  <a:srgbClr val="030300"/>
                </a:solidFill>
                <a:effectLst/>
                <a:latin typeface="Arial" panose="020B0604020202020204" pitchFamily="34" charset="0"/>
                <a:ea typeface="Times New Roman" panose="02020603050405020304" pitchFamily="18" charset="0"/>
              </a:rPr>
              <a:t>order </a:t>
            </a:r>
            <a:r>
              <a:rPr lang="en-US" sz="1800" dirty="0">
                <a:solidFill>
                  <a:srgbClr val="0C0C00"/>
                </a:solidFill>
                <a:effectLst/>
                <a:latin typeface="Arial" panose="020B0604020202020204" pitchFamily="34" charset="0"/>
                <a:ea typeface="Times New Roman" panose="02020603050405020304" pitchFamily="18" charset="0"/>
              </a:rPr>
              <a:t>of </a:t>
            </a:r>
            <a:r>
              <a:rPr lang="en-US" sz="1800" dirty="0">
                <a:solidFill>
                  <a:srgbClr val="040400"/>
                </a:solidFill>
                <a:effectLst/>
                <a:latin typeface="Arial" panose="020B0604020202020204" pitchFamily="34" charset="0"/>
                <a:ea typeface="Times New Roman" panose="02020603050405020304" pitchFamily="18" charset="0"/>
              </a:rPr>
              <a:t>management </a:t>
            </a:r>
            <a:r>
              <a:rPr lang="en-US" sz="1800" dirty="0">
                <a:solidFill>
                  <a:srgbClr val="050500"/>
                </a:solidFill>
                <a:effectLst/>
                <a:latin typeface="Arial" panose="020B0604020202020204" pitchFamily="34" charset="0"/>
                <a:ea typeface="Times New Roman" panose="02020603050405020304" pitchFamily="18" charset="0"/>
              </a:rPr>
              <a:t>and </a:t>
            </a:r>
            <a:r>
              <a:rPr lang="en-US" sz="1800" dirty="0">
                <a:solidFill>
                  <a:srgbClr val="070700"/>
                </a:solidFill>
                <a:effectLst/>
                <a:latin typeface="Arial" panose="020B0604020202020204" pitchFamily="34" charset="0"/>
                <a:ea typeface="Times New Roman" panose="02020603050405020304" pitchFamily="18" charset="0"/>
              </a:rPr>
              <a:t>all nozzles </a:t>
            </a:r>
            <a:r>
              <a:rPr lang="en-US" sz="1800" dirty="0">
                <a:solidFill>
                  <a:srgbClr val="000000"/>
                </a:solidFill>
                <a:effectLst/>
                <a:latin typeface="Arial" panose="020B0604020202020204" pitchFamily="34" charset="0"/>
                <a:ea typeface="Times New Roman" panose="02020603050405020304" pitchFamily="18" charset="0"/>
              </a:rPr>
              <a:t>of </a:t>
            </a:r>
            <a:r>
              <a:rPr lang="en-US" sz="1800" dirty="0">
                <a:solidFill>
                  <a:srgbClr val="010100"/>
                </a:solidFill>
                <a:effectLst/>
                <a:latin typeface="Arial" panose="020B0604020202020204" pitchFamily="34" charset="0"/>
                <a:ea typeface="Times New Roman" panose="02020603050405020304" pitchFamily="18" charset="0"/>
              </a:rPr>
              <a:t>brass </a:t>
            </a:r>
            <a:r>
              <a:rPr lang="en-US" sz="1800" dirty="0">
                <a:solidFill>
                  <a:srgbClr val="040400"/>
                </a:solidFill>
                <a:effectLst/>
                <a:latin typeface="Arial" panose="020B0604020202020204" pitchFamily="34" charset="0"/>
                <a:ea typeface="Times New Roman" panose="02020603050405020304" pitchFamily="18" charset="0"/>
              </a:rPr>
              <a:t>are </a:t>
            </a:r>
            <a:r>
              <a:rPr lang="en-US" sz="1800" dirty="0">
                <a:solidFill>
                  <a:srgbClr val="030300"/>
                </a:solidFill>
                <a:effectLst/>
                <a:latin typeface="Arial" panose="020B0604020202020204" pitchFamily="34" charset="0"/>
                <a:ea typeface="Times New Roman" panose="02020603050405020304" pitchFamily="18" charset="0"/>
              </a:rPr>
              <a:t>missing</a:t>
            </a:r>
            <a:r>
              <a:rPr lang="en-US" sz="1800" dirty="0">
                <a:solidFill>
                  <a:srgbClr val="F4F400"/>
                </a:solidFill>
                <a:effectLst/>
                <a:latin typeface="Arial" panose="020B0604020202020204" pitchFamily="34" charset="0"/>
                <a:ea typeface="Times New Roman" panose="02020603050405020304" pitchFamily="18" charset="0"/>
              </a:rPr>
              <a:t>. </a:t>
            </a:r>
            <a:r>
              <a:rPr lang="en-US" sz="1800" dirty="0">
                <a:solidFill>
                  <a:srgbClr val="060600"/>
                </a:solidFill>
                <a:effectLst/>
                <a:latin typeface="Arial" panose="020B0604020202020204" pitchFamily="34" charset="0"/>
                <a:ea typeface="Times New Roman" panose="02020603050405020304" pitchFamily="18" charset="0"/>
              </a:rPr>
              <a:t>The </a:t>
            </a:r>
            <a:r>
              <a:rPr lang="en-US" sz="1800" dirty="0">
                <a:solidFill>
                  <a:srgbClr val="050500"/>
                </a:solidFill>
                <a:effectLst/>
                <a:latin typeface="Arial" panose="020B0604020202020204" pitchFamily="34" charset="0"/>
                <a:ea typeface="Times New Roman" panose="02020603050405020304" pitchFamily="18" charset="0"/>
              </a:rPr>
              <a:t>President </a:t>
            </a:r>
            <a:r>
              <a:rPr lang="en-US" sz="1800" dirty="0">
                <a:solidFill>
                  <a:srgbClr val="0A0A00"/>
                </a:solidFill>
                <a:effectLst/>
                <a:latin typeface="Arial" panose="020B0604020202020204" pitchFamily="34" charset="0"/>
                <a:ea typeface="Times New Roman" panose="02020603050405020304" pitchFamily="18" charset="0"/>
              </a:rPr>
              <a:t>has </a:t>
            </a:r>
            <a:r>
              <a:rPr lang="en-US" sz="1800" dirty="0">
                <a:solidFill>
                  <a:srgbClr val="050500"/>
                </a:solidFill>
                <a:effectLst/>
                <a:latin typeface="Arial" panose="020B0604020202020204" pitchFamily="34" charset="0"/>
                <a:ea typeface="Times New Roman" panose="02020603050405020304" pitchFamily="18" charset="0"/>
              </a:rPr>
              <a:t>been </a:t>
            </a:r>
            <a:r>
              <a:rPr lang="en-US" sz="1800" dirty="0">
                <a:solidFill>
                  <a:srgbClr val="040400"/>
                </a:solidFill>
                <a:effectLst/>
                <a:latin typeface="Arial" panose="020B0604020202020204" pitchFamily="34" charset="0"/>
                <a:ea typeface="Times New Roman" panose="02020603050405020304" pitchFamily="18" charset="0"/>
              </a:rPr>
              <a:t>fined </a:t>
            </a:r>
            <a:r>
              <a:rPr lang="en-US" sz="1800" dirty="0">
                <a:solidFill>
                  <a:srgbClr val="010100"/>
                </a:solidFill>
                <a:effectLst/>
                <a:latin typeface="Arial" panose="020B0604020202020204" pitchFamily="34" charset="0"/>
                <a:ea typeface="Times New Roman" panose="02020603050405020304" pitchFamily="18" charset="0"/>
              </a:rPr>
              <a:t>for </a:t>
            </a:r>
            <a:r>
              <a:rPr lang="en-US" sz="1800" dirty="0">
                <a:solidFill>
                  <a:srgbClr val="020200"/>
                </a:solidFill>
                <a:effectLst/>
                <a:latin typeface="Arial" panose="020B0604020202020204" pitchFamily="34" charset="0"/>
                <a:ea typeface="Times New Roman" panose="02020603050405020304" pitchFamily="18" charset="0"/>
              </a:rPr>
              <a:t>Rs</a:t>
            </a:r>
            <a:r>
              <a:rPr lang="en-US" sz="1800" dirty="0">
                <a:solidFill>
                  <a:srgbClr val="F6F600"/>
                </a:solidFill>
                <a:effectLst/>
                <a:latin typeface="Arial" panose="020B0604020202020204" pitchFamily="34" charset="0"/>
                <a:ea typeface="Times New Roman" panose="02020603050405020304" pitchFamily="18" charset="0"/>
              </a:rPr>
              <a:t>. </a:t>
            </a:r>
            <a:r>
              <a:rPr lang="en-US" sz="1800" dirty="0">
                <a:solidFill>
                  <a:srgbClr val="030300"/>
                </a:solidFill>
                <a:effectLst/>
                <a:latin typeface="Arial" panose="020B0604020202020204" pitchFamily="34" charset="0"/>
                <a:ea typeface="Times New Roman" panose="02020603050405020304" pitchFamily="18" charset="0"/>
              </a:rPr>
              <a:t>100000</a:t>
            </a:r>
            <a:r>
              <a:rPr lang="en-US" sz="1800" dirty="0">
                <a:solidFill>
                  <a:srgbClr val="202000"/>
                </a:solidFill>
                <a:effectLst/>
                <a:latin typeface="Arial" panose="020B0604020202020204" pitchFamily="34" charset="0"/>
                <a:ea typeface="Times New Roman" panose="02020603050405020304" pitchFamily="18" charset="0"/>
              </a:rPr>
              <a:t>/</a:t>
            </a:r>
            <a:r>
              <a:rPr lang="en-US" sz="1800" dirty="0">
                <a:solidFill>
                  <a:srgbClr val="F5F500"/>
                </a:solidFill>
                <a:effectLst/>
                <a:latin typeface="Arial" panose="020B0604020202020204" pitchFamily="34" charset="0"/>
                <a:ea typeface="Times New Roman" panose="02020603050405020304" pitchFamily="18" charset="0"/>
              </a:rPr>
              <a:t>- </a:t>
            </a:r>
            <a:r>
              <a:rPr lang="en-US" sz="1800" dirty="0">
                <a:solidFill>
                  <a:srgbClr val="030300"/>
                </a:solidFill>
                <a:effectLst/>
                <a:latin typeface="Arial" panose="020B0604020202020204" pitchFamily="34" charset="0"/>
                <a:ea typeface="Times New Roman" panose="02020603050405020304" pitchFamily="18" charset="0"/>
              </a:rPr>
              <a:t>by </a:t>
            </a:r>
            <a:r>
              <a:rPr lang="en-US" sz="1800" dirty="0">
                <a:solidFill>
                  <a:srgbClr val="040400"/>
                </a:solidFill>
                <a:effectLst/>
                <a:latin typeface="Arial" panose="020B0604020202020204" pitchFamily="34" charset="0"/>
                <a:ea typeface="Times New Roman" panose="02020603050405020304" pitchFamily="18" charset="0"/>
              </a:rPr>
              <a:t>court of </a:t>
            </a:r>
            <a:r>
              <a:rPr lang="en-US" sz="1800" dirty="0" err="1">
                <a:solidFill>
                  <a:srgbClr val="050500"/>
                </a:solidFill>
                <a:effectLst/>
                <a:latin typeface="Arial" panose="020B0604020202020204" pitchFamily="34" charset="0"/>
                <a:ea typeface="Times New Roman" panose="02020603050405020304" pitchFamily="18" charset="0"/>
              </a:rPr>
              <a:t>Surajpur</a:t>
            </a:r>
            <a:r>
              <a:rPr lang="en-US" sz="1800" dirty="0">
                <a:solidFill>
                  <a:srgbClr val="F3F300"/>
                </a:solidFill>
                <a:effectLst/>
                <a:latin typeface="Arial" panose="020B0604020202020204" pitchFamily="34" charset="0"/>
                <a:ea typeface="Times New Roman" panose="02020603050405020304" pitchFamily="18" charset="0"/>
              </a:rPr>
              <a:t>. </a:t>
            </a:r>
            <a:r>
              <a:rPr lang="en-US" sz="1800" dirty="0">
                <a:solidFill>
                  <a:srgbClr val="030300"/>
                </a:solidFill>
                <a:effectLst/>
                <a:latin typeface="Arial" panose="020B0604020202020204" pitchFamily="34" charset="0"/>
                <a:ea typeface="Times New Roman" panose="02020603050405020304" pitchFamily="18" charset="0"/>
              </a:rPr>
              <a:t>The </a:t>
            </a:r>
            <a:r>
              <a:rPr lang="en-US" sz="1800" dirty="0">
                <a:solidFill>
                  <a:srgbClr val="040400"/>
                </a:solidFill>
                <a:effectLst/>
                <a:latin typeface="Arial" panose="020B0604020202020204" pitchFamily="34" charset="0"/>
                <a:ea typeface="Times New Roman" panose="02020603050405020304" pitchFamily="18" charset="0"/>
              </a:rPr>
              <a:t>BOM </a:t>
            </a:r>
            <a:r>
              <a:rPr lang="en-US" sz="1800" dirty="0">
                <a:solidFill>
                  <a:srgbClr val="030300"/>
                </a:solidFill>
                <a:effectLst/>
                <a:latin typeface="Arial" panose="020B0604020202020204" pitchFamily="34" charset="0"/>
                <a:ea typeface="Times New Roman" panose="02020603050405020304" pitchFamily="18" charset="0"/>
              </a:rPr>
              <a:t>has filed </a:t>
            </a:r>
            <a:r>
              <a:rPr lang="en-US" sz="1800" dirty="0">
                <a:solidFill>
                  <a:srgbClr val="020200"/>
                </a:solidFill>
                <a:effectLst/>
                <a:latin typeface="Arial" panose="020B0604020202020204" pitchFamily="34" charset="0"/>
                <a:ea typeface="Times New Roman" panose="02020603050405020304" pitchFamily="18" charset="0"/>
              </a:rPr>
              <a:t>FIR </a:t>
            </a:r>
            <a:r>
              <a:rPr lang="en-US" sz="1800" dirty="0">
                <a:solidFill>
                  <a:srgbClr val="030300"/>
                </a:solidFill>
                <a:effectLst/>
                <a:latin typeface="Arial" panose="020B0604020202020204" pitchFamily="34" charset="0"/>
                <a:ea typeface="Times New Roman" panose="02020603050405020304" pitchFamily="18" charset="0"/>
              </a:rPr>
              <a:t>with </a:t>
            </a:r>
            <a:r>
              <a:rPr lang="en-US" sz="1800" dirty="0">
                <a:solidFill>
                  <a:srgbClr val="040400"/>
                </a:solidFill>
                <a:effectLst/>
                <a:latin typeface="Arial" panose="020B0604020202020204" pitchFamily="34" charset="0"/>
                <a:ea typeface="Times New Roman" panose="02020603050405020304" pitchFamily="18" charset="0"/>
              </a:rPr>
              <a:t>the </a:t>
            </a:r>
            <a:r>
              <a:rPr lang="en-US" sz="1800" dirty="0">
                <a:solidFill>
                  <a:srgbClr val="030300"/>
                </a:solidFill>
                <a:effectLst/>
                <a:latin typeface="Arial" panose="020B0604020202020204" pitchFamily="34" charset="0"/>
                <a:ea typeface="Times New Roman" panose="02020603050405020304" pitchFamily="18" charset="0"/>
              </a:rPr>
              <a:t>local </a:t>
            </a:r>
            <a:r>
              <a:rPr lang="en-US" sz="1800" dirty="0">
                <a:solidFill>
                  <a:srgbClr val="050500"/>
                </a:solidFill>
                <a:effectLst/>
                <a:latin typeface="Arial" panose="020B0604020202020204" pitchFamily="34" charset="0"/>
                <a:ea typeface="Times New Roman" panose="02020603050405020304" pitchFamily="18" charset="0"/>
              </a:rPr>
              <a:t>police </a:t>
            </a:r>
            <a:r>
              <a:rPr lang="en-US" sz="1800" dirty="0">
                <a:solidFill>
                  <a:srgbClr val="040400"/>
                </a:solidFill>
                <a:effectLst/>
                <a:latin typeface="Arial" panose="020B0604020202020204" pitchFamily="34" charset="0"/>
                <a:ea typeface="Times New Roman" panose="02020603050405020304" pitchFamily="18" charset="0"/>
              </a:rPr>
              <a:t>station </a:t>
            </a:r>
            <a:r>
              <a:rPr lang="en-US" sz="1800" dirty="0">
                <a:solidFill>
                  <a:srgbClr val="020200"/>
                </a:solidFill>
                <a:effectLst/>
                <a:latin typeface="Arial" panose="020B0604020202020204" pitchFamily="34" charset="0"/>
                <a:ea typeface="Times New Roman" panose="02020603050405020304" pitchFamily="18" charset="0"/>
              </a:rPr>
              <a:t>for </a:t>
            </a:r>
            <a:r>
              <a:rPr lang="en-US" sz="1800" dirty="0">
                <a:solidFill>
                  <a:srgbClr val="070700"/>
                </a:solidFill>
                <a:effectLst/>
                <a:latin typeface="Arial" panose="020B0604020202020204" pitchFamily="34" charset="0"/>
                <a:ea typeface="Times New Roman" panose="02020603050405020304" pitchFamily="18" charset="0"/>
              </a:rPr>
              <a:t>missing </a:t>
            </a:r>
            <a:r>
              <a:rPr lang="en-US" sz="1800" dirty="0">
                <a:solidFill>
                  <a:srgbClr val="060600"/>
                </a:solidFill>
                <a:effectLst/>
                <a:latin typeface="Arial" panose="020B0604020202020204" pitchFamily="34" charset="0"/>
                <a:ea typeface="Times New Roman" panose="02020603050405020304" pitchFamily="18" charset="0"/>
              </a:rPr>
              <a:t>components </a:t>
            </a:r>
            <a:r>
              <a:rPr lang="en-US" sz="1800" dirty="0">
                <a:solidFill>
                  <a:srgbClr val="050500"/>
                </a:solidFill>
                <a:effectLst/>
                <a:latin typeface="Arial" panose="020B0604020202020204" pitchFamily="34" charset="0"/>
                <a:ea typeface="Times New Roman" panose="02020603050405020304" pitchFamily="18" charset="0"/>
              </a:rPr>
              <a:t>etc. </a:t>
            </a:r>
            <a:r>
              <a:rPr lang="en-US" sz="1800" dirty="0">
                <a:solidFill>
                  <a:srgbClr val="020200"/>
                </a:solidFill>
                <a:effectLst/>
                <a:latin typeface="Arial" panose="020B0604020202020204" pitchFamily="34" charset="0"/>
                <a:ea typeface="Times New Roman" panose="02020603050405020304" pitchFamily="18" charset="0"/>
              </a:rPr>
              <a:t>The </a:t>
            </a:r>
            <a:r>
              <a:rPr lang="en-US" sz="1800" dirty="0">
                <a:solidFill>
                  <a:srgbClr val="050500"/>
                </a:solidFill>
                <a:effectLst/>
                <a:latin typeface="Arial" panose="020B0604020202020204" pitchFamily="34" charset="0"/>
                <a:ea typeface="Times New Roman" panose="02020603050405020304" pitchFamily="18" charset="0"/>
              </a:rPr>
              <a:t>police </a:t>
            </a:r>
            <a:r>
              <a:rPr lang="en-US" sz="1800" dirty="0">
                <a:solidFill>
                  <a:srgbClr val="040400"/>
                </a:solidFill>
                <a:effectLst/>
                <a:latin typeface="Arial" panose="020B0604020202020204" pitchFamily="34" charset="0"/>
                <a:ea typeface="Times New Roman" panose="02020603050405020304" pitchFamily="18" charset="0"/>
              </a:rPr>
              <a:t>enquiry </a:t>
            </a:r>
            <a:r>
              <a:rPr lang="en-US" sz="1800" dirty="0">
                <a:solidFill>
                  <a:srgbClr val="030300"/>
                </a:solidFill>
                <a:effectLst/>
                <a:latin typeface="Arial" panose="020B0604020202020204" pitchFamily="34" charset="0"/>
                <a:ea typeface="Times New Roman" panose="02020603050405020304" pitchFamily="18" charset="0"/>
              </a:rPr>
              <a:t>is </a:t>
            </a:r>
            <a:r>
              <a:rPr lang="en-US" sz="1800" dirty="0">
                <a:solidFill>
                  <a:srgbClr val="040400"/>
                </a:solidFill>
                <a:effectLst/>
                <a:latin typeface="Arial" panose="020B0604020202020204" pitchFamily="34" charset="0"/>
                <a:ea typeface="Times New Roman" panose="02020603050405020304" pitchFamily="18" charset="0"/>
              </a:rPr>
              <a:t>in process</a:t>
            </a:r>
            <a:r>
              <a:rPr lang="en-US" sz="1800" dirty="0">
                <a:solidFill>
                  <a:srgbClr val="050500"/>
                </a:solidFill>
                <a:effectLst/>
                <a:latin typeface="Arial" panose="020B0604020202020204" pitchFamily="34" charset="0"/>
                <a:ea typeface="Times New Roman" panose="02020603050405020304" pitchFamily="18" charset="0"/>
              </a:rPr>
              <a:t>. </a:t>
            </a:r>
          </a:p>
          <a:p>
            <a:pPr algn="just">
              <a:spcBef>
                <a:spcPts val="1370"/>
              </a:spcBef>
            </a:pPr>
            <a:r>
              <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BOM Response:</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IN" dirty="0">
                <a:solidFill>
                  <a:srgbClr val="000000"/>
                </a:solidFill>
                <a:latin typeface="Arial" panose="020B0604020202020204" pitchFamily="34" charset="0"/>
                <a:cs typeface="Arial" panose="020B0604020202020204" pitchFamily="34" charset="0"/>
              </a:rPr>
              <a:t>BOM has already informed the police in writing regarding missing items. The matter would be pursued further with police.</a:t>
            </a:r>
          </a:p>
          <a:p>
            <a:pPr algn="just">
              <a:spcBef>
                <a:spcPts val="1370"/>
              </a:spcBef>
            </a:pP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SGBM Decision: </a:t>
            </a:r>
            <a:r>
              <a:rPr lang="en-IN"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SGBM endorses the decision of BOM and suggested to maintain the asset register properly.</a:t>
            </a:r>
            <a:endParaRPr lang="en-IN" b="1"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030"/>
              </a:spcBef>
            </a:pPr>
            <a:endParaRPr lang="en-US" sz="1800" dirty="0">
              <a:solidFill>
                <a:srgbClr val="0070C0"/>
              </a:solidFill>
              <a:effectLst/>
              <a:latin typeface="Arial" panose="020B0604020202020204" pitchFamily="34" charset="0"/>
              <a:ea typeface="Times New Roman" panose="02020603050405020304" pitchFamily="18" charset="0"/>
            </a:endParaRPr>
          </a:p>
          <a:p>
            <a:pPr algn="just">
              <a:spcBef>
                <a:spcPts val="1030"/>
              </a:spcBef>
            </a:pP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70152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CB5C439-36DE-0EDA-D8D7-8A4C24AFAF1A}"/>
              </a:ext>
            </a:extLst>
          </p:cNvPr>
          <p:cNvSpPr txBox="1"/>
          <p:nvPr/>
        </p:nvSpPr>
        <p:spPr>
          <a:xfrm>
            <a:off x="322326" y="1037951"/>
            <a:ext cx="11235690" cy="2331407"/>
          </a:xfrm>
          <a:prstGeom prst="rect">
            <a:avLst/>
          </a:prstGeom>
          <a:noFill/>
        </p:spPr>
        <p:txBody>
          <a:bodyPr wrap="square">
            <a:spAutoFit/>
          </a:bodyPr>
          <a:lstStyle/>
          <a:p>
            <a:pPr algn="just">
              <a:spcBef>
                <a:spcPts val="1655"/>
              </a:spcBef>
            </a:pPr>
            <a:r>
              <a:rPr lang="en-US" sz="1800" b="1" dirty="0">
                <a:solidFill>
                  <a:srgbClr val="070700"/>
                </a:solidFill>
                <a:effectLst/>
                <a:latin typeface="Arial" panose="020B0604020202020204" pitchFamily="34" charset="0"/>
                <a:ea typeface="Times New Roman" panose="02020603050405020304" pitchFamily="18" charset="0"/>
              </a:rPr>
              <a:t>7. </a:t>
            </a:r>
            <a:r>
              <a:rPr lang="en-US" sz="1800" dirty="0">
                <a:solidFill>
                  <a:srgbClr val="030300"/>
                </a:solidFill>
                <a:effectLst/>
                <a:latin typeface="Arial" panose="020B0604020202020204" pitchFamily="34" charset="0"/>
                <a:ea typeface="Times New Roman" panose="02020603050405020304" pitchFamily="18" charset="0"/>
              </a:rPr>
              <a:t>For the </a:t>
            </a:r>
            <a:r>
              <a:rPr lang="en-US" sz="1800" dirty="0">
                <a:solidFill>
                  <a:srgbClr val="060600"/>
                </a:solidFill>
                <a:effectLst/>
                <a:latin typeface="Arial" panose="020B0604020202020204" pitchFamily="34" charset="0"/>
                <a:ea typeface="Times New Roman" panose="02020603050405020304" pitchFamily="18" charset="0"/>
              </a:rPr>
              <a:t>audit </a:t>
            </a:r>
            <a:r>
              <a:rPr lang="en-US" sz="1800" dirty="0">
                <a:solidFill>
                  <a:srgbClr val="020200"/>
                </a:solidFill>
                <a:effectLst/>
                <a:latin typeface="Arial" panose="020B0604020202020204" pitchFamily="34" charset="0"/>
                <a:ea typeface="Times New Roman" panose="02020603050405020304" pitchFamily="18" charset="0"/>
              </a:rPr>
              <a:t>period </a:t>
            </a:r>
            <a:r>
              <a:rPr lang="en-US" sz="1800" dirty="0">
                <a:solidFill>
                  <a:srgbClr val="030300"/>
                </a:solidFill>
                <a:effectLst/>
                <a:latin typeface="Arial" panose="020B0604020202020204" pitchFamily="34" charset="0"/>
                <a:ea typeface="Times New Roman" panose="02020603050405020304" pitchFamily="18" charset="0"/>
              </a:rPr>
              <a:t>2014-15 </a:t>
            </a:r>
            <a:r>
              <a:rPr lang="en-US" sz="1800" dirty="0">
                <a:solidFill>
                  <a:srgbClr val="050500"/>
                </a:solidFill>
                <a:effectLst/>
                <a:latin typeface="Arial" panose="020B0604020202020204" pitchFamily="34" charset="0"/>
                <a:ea typeface="Times New Roman" panose="02020603050405020304" pitchFamily="18" charset="0"/>
              </a:rPr>
              <a:t>to </a:t>
            </a:r>
            <a:r>
              <a:rPr lang="en-US" sz="1800" dirty="0">
                <a:solidFill>
                  <a:srgbClr val="010100"/>
                </a:solidFill>
                <a:effectLst/>
                <a:latin typeface="Arial" panose="020B0604020202020204" pitchFamily="34" charset="0"/>
                <a:ea typeface="Times New Roman" panose="02020603050405020304" pitchFamily="18" charset="0"/>
              </a:rPr>
              <a:t>2018-19</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a:solidFill>
                  <a:srgbClr val="090900"/>
                </a:solidFill>
                <a:effectLst/>
                <a:latin typeface="Arial" panose="020B0604020202020204" pitchFamily="34" charset="0"/>
                <a:ea typeface="Times New Roman" panose="02020603050405020304" pitchFamily="18" charset="0"/>
              </a:rPr>
              <a:t>No </a:t>
            </a:r>
            <a:r>
              <a:rPr lang="en-US" sz="1800" dirty="0">
                <a:solidFill>
                  <a:srgbClr val="040400"/>
                </a:solidFill>
                <a:effectLst/>
                <a:latin typeface="Arial" panose="020B0604020202020204" pitchFamily="34" charset="0"/>
                <a:ea typeface="Times New Roman" panose="02020603050405020304" pitchFamily="18" charset="0"/>
              </a:rPr>
              <a:t>sale </a:t>
            </a:r>
            <a:r>
              <a:rPr lang="en-US" sz="1800" dirty="0">
                <a:solidFill>
                  <a:srgbClr val="090900"/>
                </a:solidFill>
                <a:effectLst/>
                <a:latin typeface="Arial" panose="020B0604020202020204" pitchFamily="34" charset="0"/>
                <a:ea typeface="Times New Roman" panose="02020603050405020304" pitchFamily="18" charset="0"/>
              </a:rPr>
              <a:t>of </a:t>
            </a:r>
            <a:r>
              <a:rPr lang="en-US" sz="1800" dirty="0">
                <a:solidFill>
                  <a:srgbClr val="030300"/>
                </a:solidFill>
                <a:effectLst/>
                <a:latin typeface="Arial" panose="020B0604020202020204" pitchFamily="34" charset="0"/>
                <a:ea typeface="Times New Roman" panose="02020603050405020304" pitchFamily="18" charset="0"/>
              </a:rPr>
              <a:t>scrap records </a:t>
            </a:r>
            <a:r>
              <a:rPr lang="en-US" sz="1800" dirty="0">
                <a:solidFill>
                  <a:srgbClr val="050500"/>
                </a:solidFill>
                <a:effectLst/>
                <a:latin typeface="Arial" panose="020B0604020202020204" pitchFamily="34" charset="0"/>
                <a:ea typeface="Times New Roman" panose="02020603050405020304" pitchFamily="18" charset="0"/>
              </a:rPr>
              <a:t>with inventory was produced before us.</a:t>
            </a:r>
          </a:p>
          <a:p>
            <a:pPr algn="just">
              <a:spcBef>
                <a:spcPts val="1370"/>
              </a:spcBef>
            </a:pPr>
            <a:r>
              <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BOM Response:</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There is no record of inventory for scrap in office. However, the money received through selling of scrap is reflected in balance sheets which were presented and passed in respective GBMs. </a:t>
            </a:r>
            <a:r>
              <a:rPr lang="en-IN" dirty="0">
                <a:solidFill>
                  <a:srgbClr val="000000"/>
                </a:solidFill>
                <a:latin typeface="Arial" panose="020B0604020202020204" pitchFamily="34" charset="0"/>
                <a:cs typeface="Arial" panose="020B0604020202020204" pitchFamily="34" charset="0"/>
              </a:rPr>
              <a:t>Special GBM may suggest further action which is to be taken.</a:t>
            </a:r>
          </a:p>
          <a:p>
            <a:pPr algn="just">
              <a:spcBef>
                <a:spcPts val="1370"/>
              </a:spcBef>
            </a:pP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SGBM Decision: </a:t>
            </a:r>
            <a:r>
              <a:rPr lang="en-IN"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Proper record is to be maintained in future.</a:t>
            </a:r>
          </a:p>
          <a:p>
            <a:pPr algn="just">
              <a:spcBef>
                <a:spcPts val="1655"/>
              </a:spcBef>
            </a:pPr>
            <a:r>
              <a:rPr lang="en-US" sz="1800" dirty="0">
                <a:solidFill>
                  <a:srgbClr val="050500"/>
                </a:solidFill>
                <a:effectLst/>
                <a:latin typeface="Arial" panose="020B0604020202020204" pitchFamily="34" charset="0"/>
                <a:ea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D57179D4-AA81-4D50-4AC6-2D87DD9D81E5}"/>
              </a:ext>
            </a:extLst>
          </p:cNvPr>
          <p:cNvSpPr txBox="1"/>
          <p:nvPr/>
        </p:nvSpPr>
        <p:spPr>
          <a:xfrm>
            <a:off x="578358" y="79171"/>
            <a:ext cx="11327130" cy="830997"/>
          </a:xfrm>
          <a:prstGeom prst="rect">
            <a:avLst/>
          </a:prstGeom>
          <a:noFill/>
        </p:spPr>
        <p:txBody>
          <a:bodyPr wrap="square">
            <a:spAutoFit/>
          </a:bodyPr>
          <a:lstStyle/>
          <a:p>
            <a:pPr algn="ctr"/>
            <a:r>
              <a:rPr lang="en-US" sz="2400" b="1" dirty="0">
                <a:effectLst/>
                <a:latin typeface="Arial" panose="020B0604020202020204" pitchFamily="34" charset="0"/>
                <a:ea typeface="Times New Roman" panose="02020603050405020304" pitchFamily="18" charset="0"/>
                <a:cs typeface="Mangal" panose="02040503050203030202" pitchFamily="18" charset="0"/>
              </a:rPr>
              <a:t>Audit Report for the period from Financial Year 2014-2015 to 2018-2019 Submitted by CA Ashok Kumar Agarwal             </a:t>
            </a:r>
            <a:r>
              <a:rPr lang="en-US" sz="24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2400" b="1" dirty="0">
                <a:effectLst/>
                <a:latin typeface="Arial" panose="020B0604020202020204" pitchFamily="34" charset="0"/>
                <a:ea typeface="Times New Roman" panose="02020603050405020304" pitchFamily="18" charset="0"/>
                <a:cs typeface="Mangal" panose="02040503050203030202" pitchFamily="18" charset="0"/>
              </a:rPr>
              <a:t>………</a:t>
            </a:r>
            <a:endParaRPr lang="en-IN" sz="2400" dirty="0"/>
          </a:p>
        </p:txBody>
      </p:sp>
    </p:spTree>
    <p:extLst>
      <p:ext uri="{BB962C8B-B14F-4D97-AF65-F5344CB8AC3E}">
        <p14:creationId xmlns:p14="http://schemas.microsoft.com/office/powerpoint/2010/main" xmlns="" val="300525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FADB2E9-832A-C5B8-281A-B4B95EE33D0C}"/>
              </a:ext>
            </a:extLst>
          </p:cNvPr>
          <p:cNvSpPr txBox="1"/>
          <p:nvPr/>
        </p:nvSpPr>
        <p:spPr>
          <a:xfrm>
            <a:off x="578358" y="79171"/>
            <a:ext cx="11327130" cy="830997"/>
          </a:xfrm>
          <a:prstGeom prst="rect">
            <a:avLst/>
          </a:prstGeom>
          <a:noFill/>
        </p:spPr>
        <p:txBody>
          <a:bodyPr wrap="square">
            <a:spAutoFit/>
          </a:bodyPr>
          <a:lstStyle/>
          <a:p>
            <a:pPr algn="ctr"/>
            <a:r>
              <a:rPr lang="en-US" sz="2400" b="1" dirty="0">
                <a:effectLst/>
                <a:latin typeface="Arial" panose="020B0604020202020204" pitchFamily="34" charset="0"/>
                <a:ea typeface="Times New Roman" panose="02020603050405020304" pitchFamily="18" charset="0"/>
                <a:cs typeface="Mangal" panose="02040503050203030202" pitchFamily="18" charset="0"/>
              </a:rPr>
              <a:t>Audit Report for the period from Financial Year 2014-2015 to 2018-2019 Submitted by CA Ashok Kumar Agarwal             </a:t>
            </a:r>
            <a:r>
              <a:rPr lang="en-US" sz="24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2400" b="1" dirty="0">
                <a:effectLst/>
                <a:latin typeface="Arial" panose="020B0604020202020204" pitchFamily="34" charset="0"/>
                <a:ea typeface="Times New Roman" panose="02020603050405020304" pitchFamily="18" charset="0"/>
                <a:cs typeface="Mangal" panose="02040503050203030202" pitchFamily="18" charset="0"/>
              </a:rPr>
              <a:t>………</a:t>
            </a:r>
            <a:endParaRPr lang="en-IN" sz="2400" dirty="0"/>
          </a:p>
        </p:txBody>
      </p:sp>
      <p:sp>
        <p:nvSpPr>
          <p:cNvPr id="4" name="TextBox 3">
            <a:extLst>
              <a:ext uri="{FF2B5EF4-FFF2-40B4-BE49-F238E27FC236}">
                <a16:creationId xmlns:a16="http://schemas.microsoft.com/office/drawing/2014/main" xmlns="" id="{56AE40AD-743F-DFB8-9E36-73F59DC1AF53}"/>
              </a:ext>
            </a:extLst>
          </p:cNvPr>
          <p:cNvSpPr txBox="1"/>
          <p:nvPr/>
        </p:nvSpPr>
        <p:spPr>
          <a:xfrm>
            <a:off x="578358" y="829486"/>
            <a:ext cx="11129548" cy="2062103"/>
          </a:xfrm>
          <a:prstGeom prst="rect">
            <a:avLst/>
          </a:prstGeom>
          <a:noFill/>
        </p:spPr>
        <p:txBody>
          <a:bodyPr wrap="square">
            <a:spAutoFit/>
          </a:bodyPr>
          <a:lstStyle/>
          <a:p>
            <a:pPr indent="19050" algn="just">
              <a:spcBef>
                <a:spcPts val="1175"/>
              </a:spcBef>
              <a:spcAft>
                <a:spcPts val="1000"/>
              </a:spcAft>
            </a:pPr>
            <a:r>
              <a:rPr lang="en-IN"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Conclusion of Auditor</a:t>
            </a: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C0C00"/>
                </a:solidFill>
                <a:effectLst/>
                <a:latin typeface="Arial" panose="020B0604020202020204" pitchFamily="34" charset="0"/>
                <a:ea typeface="Times New Roman" panose="02020603050405020304" pitchFamily="18" charset="0"/>
                <a:cs typeface="Mangal" panose="02040503050203030202" pitchFamily="18" charset="0"/>
              </a:rPr>
              <a:t>After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the several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reminders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the management agreed </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for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the audit</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a:t>
            </a:r>
            <a:r>
              <a:rPr lang="en-US" sz="1800" dirty="0">
                <a:solidFill>
                  <a:srgbClr val="080800"/>
                </a:solidFill>
                <a:effectLst/>
                <a:latin typeface="Arial" panose="020B0604020202020204" pitchFamily="34" charset="0"/>
                <a:ea typeface="Times New Roman" panose="02020603050405020304" pitchFamily="18" charset="0"/>
                <a:cs typeface="Mangal" panose="02040503050203030202" pitchFamily="18" charset="0"/>
              </a:rPr>
              <a:t>investigation </a:t>
            </a:r>
            <a:r>
              <a:rPr lang="en-US" sz="1800" dirty="0">
                <a:solidFill>
                  <a:srgbClr val="0E0E00"/>
                </a:solidFill>
                <a:effectLst/>
                <a:latin typeface="Arial" panose="020B0604020202020204" pitchFamily="34" charset="0"/>
                <a:ea typeface="Times New Roman" panose="02020603050405020304" pitchFamily="18" charset="0"/>
                <a:cs typeface="Mangal" panose="02040503050203030202" pitchFamily="18" charset="0"/>
              </a:rPr>
              <a:t>as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ordered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by </a:t>
            </a:r>
            <a:r>
              <a:rPr lang="en-US" sz="1800" dirty="0">
                <a:solidFill>
                  <a:srgbClr val="090900"/>
                </a:solidFill>
                <a:effectLst/>
                <a:latin typeface="Arial" panose="020B0604020202020204" pitchFamily="34" charset="0"/>
                <a:ea typeface="Times New Roman" panose="02020603050405020304" pitchFamily="18" charset="0"/>
                <a:cs typeface="Mangal" panose="02040503050203030202" pitchFamily="18" charset="0"/>
              </a:rPr>
              <a:t>Deputy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Registrar </a:t>
            </a:r>
            <a:r>
              <a:rPr lang="en-US" sz="1800" dirty="0">
                <a:solidFill>
                  <a:srgbClr val="090900"/>
                </a:solidFill>
                <a:effectLst/>
                <a:latin typeface="Arial" panose="020B0604020202020204" pitchFamily="34" charset="0"/>
                <a:ea typeface="Times New Roman" panose="02020603050405020304" pitchFamily="18" charset="0"/>
                <a:cs typeface="Mangal" panose="02040503050203030202" pitchFamily="18" charset="0"/>
              </a:rPr>
              <a:t>of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Firms</a:t>
            </a:r>
            <a:r>
              <a:rPr lang="en-US" sz="1800" dirty="0">
                <a:solidFill>
                  <a:srgbClr val="EBEB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10100"/>
                </a:solidFill>
                <a:effectLst/>
                <a:latin typeface="Arial" panose="020B0604020202020204" pitchFamily="34" charset="0"/>
                <a:ea typeface="Times New Roman" panose="02020603050405020304" pitchFamily="18" charset="0"/>
                <a:cs typeface="Mangal" panose="02040503050203030202" pitchFamily="18" charset="0"/>
              </a:rPr>
              <a:t>Societies </a:t>
            </a:r>
            <a:r>
              <a:rPr lang="en-US" sz="1800" dirty="0">
                <a:solidFill>
                  <a:srgbClr val="090900"/>
                </a:solidFill>
                <a:effectLst/>
                <a:latin typeface="Arial" panose="020B0604020202020204" pitchFamily="34" charset="0"/>
                <a:ea typeface="Times New Roman" panose="02020603050405020304" pitchFamily="18" charset="0"/>
                <a:cs typeface="Mangal" panose="02040503050203030202" pitchFamily="18" charset="0"/>
              </a:rPr>
              <a:t>&amp; </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Chits</a:t>
            </a:r>
            <a:r>
              <a:rPr lang="en-US" sz="1800" dirty="0">
                <a:solidFill>
                  <a:srgbClr val="F4F4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Meerut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on 28th</a:t>
            </a:r>
            <a:r>
              <a:rPr lang="en-US" sz="1800" dirty="0">
                <a:solidFill>
                  <a:srgbClr val="FBFB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February</a:t>
            </a:r>
            <a:r>
              <a:rPr lang="en-US" sz="1800" dirty="0">
                <a:solidFill>
                  <a:srgbClr val="090900"/>
                </a:solidFill>
                <a:effectLst/>
                <a:latin typeface="Arial" panose="020B0604020202020204" pitchFamily="34" charset="0"/>
                <a:ea typeface="Times New Roman" panose="02020603050405020304" pitchFamily="18" charset="0"/>
                <a:cs typeface="Mangal" panose="02040503050203030202" pitchFamily="18" charset="0"/>
              </a:rPr>
              <a:t>, 2023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by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passing </a:t>
            </a:r>
            <a:r>
              <a:rPr lang="en-US" sz="1800" dirty="0">
                <a:solidFill>
                  <a:srgbClr val="0C0C00"/>
                </a:solidFill>
                <a:effectLst/>
                <a:latin typeface="Arial" panose="020B0604020202020204" pitchFamily="34" charset="0"/>
                <a:ea typeface="Times New Roman" panose="02020603050405020304" pitchFamily="18" charset="0"/>
                <a:cs typeface="Mangal" panose="02040503050203030202" pitchFamily="18" charset="0"/>
              </a:rPr>
              <a:t>a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resolution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in </a:t>
            </a:r>
            <a:r>
              <a:rPr lang="en-US" sz="1800" dirty="0">
                <a:solidFill>
                  <a:srgbClr val="0A0A00"/>
                </a:solidFill>
                <a:effectLst/>
                <a:latin typeface="Arial" panose="020B0604020202020204" pitchFamily="34" charset="0"/>
                <a:ea typeface="Times New Roman" panose="02020603050405020304" pitchFamily="18" charset="0"/>
                <a:cs typeface="Mangal" panose="02040503050203030202" pitchFamily="18" charset="0"/>
              </a:rPr>
              <a:t>the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GBM</a:t>
            </a:r>
            <a:r>
              <a:rPr lang="en-US" sz="1800" dirty="0">
                <a:solidFill>
                  <a:srgbClr val="0C0C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They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submitted </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a </a:t>
            </a:r>
            <a:r>
              <a:rPr lang="en-US" sz="1800" dirty="0">
                <a:solidFill>
                  <a:srgbClr val="010100"/>
                </a:solidFill>
                <a:effectLst/>
                <a:latin typeface="Arial" panose="020B0604020202020204" pitchFamily="34" charset="0"/>
                <a:ea typeface="Times New Roman" panose="02020603050405020304" pitchFamily="18" charset="0"/>
                <a:cs typeface="Mangal" panose="02040503050203030202" pitchFamily="18" charset="0"/>
              </a:rPr>
              <a:t>reply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with </a:t>
            </a:r>
            <a:r>
              <a:rPr lang="en-US" sz="1800" dirty="0">
                <a:solidFill>
                  <a:srgbClr val="020200"/>
                </a:solidFill>
                <a:effectLst/>
                <a:latin typeface="Arial" panose="020B0604020202020204" pitchFamily="34" charset="0"/>
                <a:ea typeface="Times New Roman" panose="02020603050405020304" pitchFamily="18" charset="0"/>
                <a:cs typeface="Mangal" panose="02040503050203030202" pitchFamily="18" charset="0"/>
              </a:rPr>
              <a:t>submitting Audit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report </a:t>
            </a:r>
            <a:r>
              <a:rPr lang="en-US" sz="1800" dirty="0">
                <a:solidFill>
                  <a:srgbClr val="010100"/>
                </a:solidFill>
                <a:effectLst/>
                <a:latin typeface="Arial" panose="020B0604020202020204" pitchFamily="34" charset="0"/>
                <a:ea typeface="Times New Roman" panose="02020603050405020304" pitchFamily="18" charset="0"/>
                <a:cs typeface="Mangal" panose="02040503050203030202" pitchFamily="18" charset="0"/>
              </a:rPr>
              <a:t>&amp;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Balance </a:t>
            </a:r>
            <a:r>
              <a:rPr lang="en-US" sz="1800" dirty="0">
                <a:solidFill>
                  <a:srgbClr val="010100"/>
                </a:solidFill>
                <a:effectLst/>
                <a:latin typeface="Arial" panose="020B0604020202020204" pitchFamily="34" charset="0"/>
                <a:ea typeface="Times New Roman" panose="02020603050405020304" pitchFamily="18" charset="0"/>
                <a:cs typeface="Mangal" panose="02040503050203030202" pitchFamily="18" charset="0"/>
              </a:rPr>
              <a:t>sheet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for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financial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year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2014-15</a:t>
            </a:r>
            <a:r>
              <a:rPr lang="en-US" sz="1800" dirty="0">
                <a:solidFill>
                  <a:srgbClr val="E5E5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2017-2018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&amp;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2018-19</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However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they </a:t>
            </a:r>
            <a:r>
              <a:rPr lang="en-US" sz="1800" dirty="0">
                <a:solidFill>
                  <a:srgbClr val="010100"/>
                </a:solidFill>
                <a:effectLst/>
                <a:latin typeface="Arial" panose="020B0604020202020204" pitchFamily="34" charset="0"/>
                <a:ea typeface="Times New Roman" panose="02020603050405020304" pitchFamily="18" charset="0"/>
                <a:cs typeface="Mangal" panose="02040503050203030202" pitchFamily="18" charset="0"/>
              </a:rPr>
              <a:t>could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not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hand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over the </a:t>
            </a:r>
            <a:r>
              <a:rPr lang="en-US" sz="1800" dirty="0">
                <a:solidFill>
                  <a:srgbClr val="0A0A00"/>
                </a:solidFill>
                <a:effectLst/>
                <a:latin typeface="Arial" panose="020B0604020202020204" pitchFamily="34" charset="0"/>
                <a:ea typeface="Times New Roman" panose="02020603050405020304" pitchFamily="18" charset="0"/>
                <a:cs typeface="Mangal" panose="02040503050203030202" pitchFamily="18" charset="0"/>
              </a:rPr>
              <a:t>books</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80800"/>
                </a:solidFill>
                <a:effectLst/>
                <a:latin typeface="Arial" panose="020B0604020202020204" pitchFamily="34" charset="0"/>
                <a:ea typeface="Times New Roman" panose="02020603050405020304" pitchFamily="18" charset="0"/>
                <a:cs typeface="Mangal" panose="02040503050203030202" pitchFamily="18" charset="0"/>
              </a:rPr>
              <a:t>of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Accounts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relevant documentary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evidence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such </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as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bills </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for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expenses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&amp;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details</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spcBef>
                <a:spcPts val="1370"/>
              </a:spcBef>
            </a:pPr>
            <a:r>
              <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BOM Response:</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graphicFrame>
        <p:nvGraphicFramePr>
          <p:cNvPr id="5" name="Table 4">
            <a:extLst>
              <a:ext uri="{FF2B5EF4-FFF2-40B4-BE49-F238E27FC236}">
                <a16:creationId xmlns:a16="http://schemas.microsoft.com/office/drawing/2014/main" xmlns="" id="{BBD5A072-515E-4E03-B914-AE48A8A1C95A}"/>
              </a:ext>
            </a:extLst>
          </p:cNvPr>
          <p:cNvGraphicFramePr>
            <a:graphicFrameLocks noGrp="1"/>
          </p:cNvGraphicFramePr>
          <p:nvPr>
            <p:extLst>
              <p:ext uri="{D42A27DB-BD31-4B8C-83A1-F6EECF244321}">
                <p14:modId xmlns:p14="http://schemas.microsoft.com/office/powerpoint/2010/main" xmlns="" val="1583297482"/>
              </p:ext>
            </p:extLst>
          </p:nvPr>
        </p:nvGraphicFramePr>
        <p:xfrm>
          <a:off x="623361" y="2853465"/>
          <a:ext cx="11237124" cy="3977640"/>
        </p:xfrm>
        <a:graphic>
          <a:graphicData uri="http://schemas.openxmlformats.org/drawingml/2006/table">
            <a:tbl>
              <a:tblPr firstRow="1" bandRow="1">
                <a:tableStyleId>{5C22544A-7EE6-4342-B048-85BDC9FD1C3A}</a:tableStyleId>
              </a:tblPr>
              <a:tblGrid>
                <a:gridCol w="712560">
                  <a:extLst>
                    <a:ext uri="{9D8B030D-6E8A-4147-A177-3AD203B41FA5}">
                      <a16:colId xmlns:a16="http://schemas.microsoft.com/office/drawing/2014/main" xmlns="" val="127755293"/>
                    </a:ext>
                  </a:extLst>
                </a:gridCol>
                <a:gridCol w="1694329">
                  <a:extLst>
                    <a:ext uri="{9D8B030D-6E8A-4147-A177-3AD203B41FA5}">
                      <a16:colId xmlns:a16="http://schemas.microsoft.com/office/drawing/2014/main" xmlns="" val="1985097191"/>
                    </a:ext>
                  </a:extLst>
                </a:gridCol>
                <a:gridCol w="8830235">
                  <a:extLst>
                    <a:ext uri="{9D8B030D-6E8A-4147-A177-3AD203B41FA5}">
                      <a16:colId xmlns:a16="http://schemas.microsoft.com/office/drawing/2014/main" xmlns="" val="2078101748"/>
                    </a:ext>
                  </a:extLst>
                </a:gridCol>
              </a:tblGrid>
              <a:tr h="370840">
                <a:tc>
                  <a:txBody>
                    <a:bodyPr/>
                    <a:lstStyle/>
                    <a:p>
                      <a:pPr algn="ctr"/>
                      <a:r>
                        <a:rPr lang="en-IN" dirty="0"/>
                        <a:t>S No</a:t>
                      </a:r>
                    </a:p>
                  </a:txBody>
                  <a:tcPr/>
                </a:tc>
                <a:tc>
                  <a:txBody>
                    <a:bodyPr/>
                    <a:lstStyle/>
                    <a:p>
                      <a:pPr algn="ctr"/>
                      <a:r>
                        <a:rPr lang="en-IN" dirty="0"/>
                        <a:t>Date</a:t>
                      </a:r>
                    </a:p>
                  </a:txBody>
                  <a:tcPr/>
                </a:tc>
                <a:tc>
                  <a:txBody>
                    <a:bodyPr/>
                    <a:lstStyle/>
                    <a:p>
                      <a:pPr algn="ctr"/>
                      <a:r>
                        <a:rPr lang="en-IN" dirty="0"/>
                        <a:t>Remarks</a:t>
                      </a:r>
                    </a:p>
                  </a:txBody>
                  <a:tcPr/>
                </a:tc>
                <a:extLst>
                  <a:ext uri="{0D108BD9-81ED-4DB2-BD59-A6C34878D82A}">
                    <a16:rowId xmlns:a16="http://schemas.microsoft.com/office/drawing/2014/main" xmlns="" val="995520562"/>
                  </a:ext>
                </a:extLst>
              </a:tr>
              <a:tr h="370840">
                <a:tc>
                  <a:txBody>
                    <a:bodyPr/>
                    <a:lstStyle/>
                    <a:p>
                      <a:pPr algn="ctr"/>
                      <a:r>
                        <a:rPr lang="en-IN" dirty="0"/>
                        <a:t>1</a:t>
                      </a:r>
                    </a:p>
                  </a:txBody>
                  <a:tcPr/>
                </a:tc>
                <a:tc>
                  <a:txBody>
                    <a:bodyPr/>
                    <a:lstStyle/>
                    <a:p>
                      <a:r>
                        <a:rPr lang="en-IN" dirty="0"/>
                        <a:t>27 Feb 2023</a:t>
                      </a:r>
                    </a:p>
                  </a:txBody>
                  <a:tcPr/>
                </a:tc>
                <a:tc>
                  <a:txBody>
                    <a:bodyPr/>
                    <a:lstStyle/>
                    <a:p>
                      <a:r>
                        <a:rPr lang="en-IN" dirty="0"/>
                        <a:t>Formation of New BOM</a:t>
                      </a:r>
                    </a:p>
                  </a:txBody>
                  <a:tcPr/>
                </a:tc>
                <a:extLst>
                  <a:ext uri="{0D108BD9-81ED-4DB2-BD59-A6C34878D82A}">
                    <a16:rowId xmlns:a16="http://schemas.microsoft.com/office/drawing/2014/main" xmlns="" val="3780082936"/>
                  </a:ext>
                </a:extLst>
              </a:tr>
              <a:tr h="370840">
                <a:tc>
                  <a:txBody>
                    <a:bodyPr/>
                    <a:lstStyle/>
                    <a:p>
                      <a:pPr algn="ctr"/>
                      <a:r>
                        <a:rPr lang="en-IN" dirty="0"/>
                        <a:t>2</a:t>
                      </a:r>
                    </a:p>
                  </a:txBody>
                  <a:tcPr/>
                </a:tc>
                <a:tc>
                  <a:txBody>
                    <a:bodyPr/>
                    <a:lstStyle/>
                    <a:p>
                      <a:r>
                        <a:rPr lang="en-IN" dirty="0"/>
                        <a:t>06 March 2023</a:t>
                      </a:r>
                    </a:p>
                  </a:txBody>
                  <a:tcPr/>
                </a:tc>
                <a:tc>
                  <a:txBody>
                    <a:bodyPr/>
                    <a:lstStyle/>
                    <a:p>
                      <a:r>
                        <a:rPr lang="en-IN" dirty="0"/>
                        <a:t>Letter to Registrar for approved rates for Auditor or panel of auditors</a:t>
                      </a:r>
                    </a:p>
                  </a:txBody>
                  <a:tcPr/>
                </a:tc>
                <a:extLst>
                  <a:ext uri="{0D108BD9-81ED-4DB2-BD59-A6C34878D82A}">
                    <a16:rowId xmlns:a16="http://schemas.microsoft.com/office/drawing/2014/main" xmlns="" val="2955956033"/>
                  </a:ext>
                </a:extLst>
              </a:tr>
              <a:tr h="370840">
                <a:tc>
                  <a:txBody>
                    <a:bodyPr/>
                    <a:lstStyle/>
                    <a:p>
                      <a:pPr algn="ctr"/>
                      <a:r>
                        <a:rPr lang="en-IN" dirty="0"/>
                        <a:t>3</a:t>
                      </a:r>
                    </a:p>
                  </a:txBody>
                  <a:tcPr/>
                </a:tc>
                <a:tc>
                  <a:txBody>
                    <a:bodyPr/>
                    <a:lstStyle/>
                    <a:p>
                      <a:r>
                        <a:rPr lang="en-IN" dirty="0"/>
                        <a:t>18 March 2023</a:t>
                      </a:r>
                    </a:p>
                  </a:txBody>
                  <a:tcPr/>
                </a:tc>
                <a:tc>
                  <a:txBody>
                    <a:bodyPr/>
                    <a:lstStyle/>
                    <a:p>
                      <a:r>
                        <a:rPr lang="en-IN" dirty="0"/>
                        <a:t>Letter from Registrar: Appointed Ashok Agarwal as auditor on negotiated rates.</a:t>
                      </a:r>
                    </a:p>
                  </a:txBody>
                  <a:tcPr/>
                </a:tc>
                <a:extLst>
                  <a:ext uri="{0D108BD9-81ED-4DB2-BD59-A6C34878D82A}">
                    <a16:rowId xmlns:a16="http://schemas.microsoft.com/office/drawing/2014/main" xmlns="" val="4194778647"/>
                  </a:ext>
                </a:extLst>
              </a:tr>
              <a:tr h="370840">
                <a:tc>
                  <a:txBody>
                    <a:bodyPr/>
                    <a:lstStyle/>
                    <a:p>
                      <a:pPr algn="ctr"/>
                      <a:r>
                        <a:rPr lang="en-IN" dirty="0"/>
                        <a:t>4</a:t>
                      </a:r>
                    </a:p>
                  </a:txBody>
                  <a:tcPr/>
                </a:tc>
                <a:tc>
                  <a:txBody>
                    <a:bodyPr/>
                    <a:lstStyle/>
                    <a:p>
                      <a:r>
                        <a:rPr lang="en-IN" dirty="0"/>
                        <a:t>19 March 2023</a:t>
                      </a:r>
                    </a:p>
                  </a:txBody>
                  <a:tcPr/>
                </a:tc>
                <a:tc>
                  <a:txBody>
                    <a:bodyPr/>
                    <a:lstStyle/>
                    <a:p>
                      <a:r>
                        <a:rPr lang="en-IN" dirty="0"/>
                        <a:t>Mail to Auditor for discussion on 25</a:t>
                      </a:r>
                      <a:r>
                        <a:rPr lang="en-IN" baseline="30000" dirty="0"/>
                        <a:t>th</a:t>
                      </a:r>
                      <a:r>
                        <a:rPr lang="en-IN" dirty="0"/>
                        <a:t> March </a:t>
                      </a:r>
                    </a:p>
                  </a:txBody>
                  <a:tcPr/>
                </a:tc>
                <a:extLst>
                  <a:ext uri="{0D108BD9-81ED-4DB2-BD59-A6C34878D82A}">
                    <a16:rowId xmlns:a16="http://schemas.microsoft.com/office/drawing/2014/main" xmlns="" val="1355569865"/>
                  </a:ext>
                </a:extLst>
              </a:tr>
              <a:tr h="370840">
                <a:tc>
                  <a:txBody>
                    <a:bodyPr/>
                    <a:lstStyle/>
                    <a:p>
                      <a:pPr algn="ctr"/>
                      <a:r>
                        <a:rPr lang="en-IN" dirty="0"/>
                        <a:t>5</a:t>
                      </a:r>
                    </a:p>
                  </a:txBody>
                  <a:tcPr/>
                </a:tc>
                <a:tc>
                  <a:txBody>
                    <a:bodyPr/>
                    <a:lstStyle/>
                    <a:p>
                      <a:r>
                        <a:rPr lang="en-IN" dirty="0"/>
                        <a:t>24 March 2023</a:t>
                      </a:r>
                    </a:p>
                  </a:txBody>
                  <a:tcPr/>
                </a:tc>
                <a:tc>
                  <a:txBody>
                    <a:bodyPr/>
                    <a:lstStyle/>
                    <a:p>
                      <a:r>
                        <a:rPr lang="en-IN" dirty="0"/>
                        <a:t>Mail of auditor received where he showed his inability to come and suggested for 1</a:t>
                      </a:r>
                      <a:r>
                        <a:rPr lang="en-IN" baseline="30000" dirty="0"/>
                        <a:t>st</a:t>
                      </a:r>
                      <a:r>
                        <a:rPr lang="en-IN" dirty="0"/>
                        <a:t> week of April</a:t>
                      </a:r>
                    </a:p>
                  </a:txBody>
                  <a:tcPr/>
                </a:tc>
                <a:extLst>
                  <a:ext uri="{0D108BD9-81ED-4DB2-BD59-A6C34878D82A}">
                    <a16:rowId xmlns:a16="http://schemas.microsoft.com/office/drawing/2014/main" xmlns="" val="1947903438"/>
                  </a:ext>
                </a:extLst>
              </a:tr>
              <a:tr h="370840">
                <a:tc>
                  <a:txBody>
                    <a:bodyPr/>
                    <a:lstStyle/>
                    <a:p>
                      <a:pPr algn="ctr"/>
                      <a:r>
                        <a:rPr lang="en-IN" dirty="0"/>
                        <a:t>6</a:t>
                      </a:r>
                    </a:p>
                  </a:txBody>
                  <a:tcPr/>
                </a:tc>
                <a:tc>
                  <a:txBody>
                    <a:bodyPr/>
                    <a:lstStyle/>
                    <a:p>
                      <a:r>
                        <a:rPr lang="en-IN" dirty="0"/>
                        <a:t>04 April 2023</a:t>
                      </a:r>
                    </a:p>
                  </a:txBody>
                  <a:tcPr/>
                </a:tc>
                <a:tc>
                  <a:txBody>
                    <a:bodyPr/>
                    <a:lstStyle/>
                    <a:p>
                      <a:r>
                        <a:rPr lang="en-IN" dirty="0"/>
                        <a:t>Mail to auditor for meeting date and he confirmed for 11</a:t>
                      </a:r>
                      <a:r>
                        <a:rPr lang="en-IN" baseline="30000" dirty="0"/>
                        <a:t>th</a:t>
                      </a:r>
                      <a:r>
                        <a:rPr lang="en-IN" dirty="0"/>
                        <a:t> April</a:t>
                      </a:r>
                    </a:p>
                  </a:txBody>
                  <a:tcPr/>
                </a:tc>
                <a:extLst>
                  <a:ext uri="{0D108BD9-81ED-4DB2-BD59-A6C34878D82A}">
                    <a16:rowId xmlns:a16="http://schemas.microsoft.com/office/drawing/2014/main" xmlns="" val="3902854124"/>
                  </a:ext>
                </a:extLst>
              </a:tr>
              <a:tr h="370840">
                <a:tc>
                  <a:txBody>
                    <a:bodyPr/>
                    <a:lstStyle/>
                    <a:p>
                      <a:pPr algn="ctr"/>
                      <a:r>
                        <a:rPr lang="en-IN" dirty="0"/>
                        <a:t>7</a:t>
                      </a:r>
                    </a:p>
                  </a:txBody>
                  <a:tcPr/>
                </a:tc>
                <a:tc>
                  <a:txBody>
                    <a:bodyPr/>
                    <a:lstStyle/>
                    <a:p>
                      <a:r>
                        <a:rPr lang="en-IN" dirty="0"/>
                        <a:t>12 April 2023</a:t>
                      </a:r>
                    </a:p>
                  </a:txBody>
                  <a:tcPr/>
                </a:tc>
                <a:tc>
                  <a:txBody>
                    <a:bodyPr/>
                    <a:lstStyle/>
                    <a:p>
                      <a:r>
                        <a:rPr lang="en-IN" dirty="0"/>
                        <a:t>To registrar regarding no response from Auditor and requested for another Auditor</a:t>
                      </a:r>
                    </a:p>
                  </a:txBody>
                  <a:tcPr/>
                </a:tc>
                <a:extLst>
                  <a:ext uri="{0D108BD9-81ED-4DB2-BD59-A6C34878D82A}">
                    <a16:rowId xmlns:a16="http://schemas.microsoft.com/office/drawing/2014/main" xmlns="" val="745408228"/>
                  </a:ext>
                </a:extLst>
              </a:tr>
              <a:tr h="370840">
                <a:tc>
                  <a:txBody>
                    <a:bodyPr/>
                    <a:lstStyle/>
                    <a:p>
                      <a:pPr algn="ctr"/>
                      <a:r>
                        <a:rPr lang="en-IN" dirty="0"/>
                        <a:t>8</a:t>
                      </a:r>
                    </a:p>
                  </a:txBody>
                  <a:tcPr/>
                </a:tc>
                <a:tc>
                  <a:txBody>
                    <a:bodyPr/>
                    <a:lstStyle/>
                    <a:p>
                      <a:r>
                        <a:rPr lang="en-IN" dirty="0"/>
                        <a:t>19 May 2023</a:t>
                      </a:r>
                    </a:p>
                  </a:txBody>
                  <a:tcPr/>
                </a:tc>
                <a:tc>
                  <a:txBody>
                    <a:bodyPr/>
                    <a:lstStyle/>
                    <a:p>
                      <a:r>
                        <a:rPr lang="en-IN" dirty="0"/>
                        <a:t>Appointment of Auditor Shri Ashok Kumar Agarwal, CA</a:t>
                      </a:r>
                    </a:p>
                  </a:txBody>
                  <a:tcPr/>
                </a:tc>
                <a:extLst>
                  <a:ext uri="{0D108BD9-81ED-4DB2-BD59-A6C34878D82A}">
                    <a16:rowId xmlns:a16="http://schemas.microsoft.com/office/drawing/2014/main" xmlns="" val="689481504"/>
                  </a:ext>
                </a:extLst>
              </a:tr>
              <a:tr h="370840">
                <a:tc gridSpan="3">
                  <a:txBody>
                    <a:bodyPr/>
                    <a:lstStyle/>
                    <a:p>
                      <a:pPr algn="ctr"/>
                      <a:r>
                        <a:rPr lang="en-IN" b="1" dirty="0"/>
                        <a:t>All the relevant documents, bills and books of Accounts were handed over to Auditor, except the missing documents</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xmlns="" val="3327647286"/>
                  </a:ext>
                </a:extLst>
              </a:tr>
            </a:tbl>
          </a:graphicData>
        </a:graphic>
      </p:graphicFrame>
    </p:spTree>
    <p:extLst>
      <p:ext uri="{BB962C8B-B14F-4D97-AF65-F5344CB8AC3E}">
        <p14:creationId xmlns:p14="http://schemas.microsoft.com/office/powerpoint/2010/main" xmlns="" val="52886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3D0E396-17C6-3DB1-E545-9401AA76B9FE}"/>
              </a:ext>
            </a:extLst>
          </p:cNvPr>
          <p:cNvSpPr txBox="1"/>
          <p:nvPr/>
        </p:nvSpPr>
        <p:spPr>
          <a:xfrm>
            <a:off x="578358" y="79171"/>
            <a:ext cx="11327130" cy="830997"/>
          </a:xfrm>
          <a:prstGeom prst="rect">
            <a:avLst/>
          </a:prstGeom>
          <a:noFill/>
        </p:spPr>
        <p:txBody>
          <a:bodyPr wrap="square">
            <a:spAutoFit/>
          </a:bodyPr>
          <a:lstStyle/>
          <a:p>
            <a:pPr algn="ctr"/>
            <a:r>
              <a:rPr lang="en-US" sz="2400" b="1" dirty="0">
                <a:effectLst/>
                <a:latin typeface="Arial" panose="020B0604020202020204" pitchFamily="34" charset="0"/>
                <a:ea typeface="Times New Roman" panose="02020603050405020304" pitchFamily="18" charset="0"/>
                <a:cs typeface="Mangal" panose="02040503050203030202" pitchFamily="18" charset="0"/>
              </a:rPr>
              <a:t>Audit Report for the period from Financial Year 2014-2015 to 2018-2019 Submitted by CA Ashok Kumar Agarwal             </a:t>
            </a:r>
            <a:r>
              <a:rPr lang="en-US" sz="24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2400" b="1" dirty="0">
                <a:effectLst/>
                <a:latin typeface="Arial" panose="020B0604020202020204" pitchFamily="34" charset="0"/>
                <a:ea typeface="Times New Roman" panose="02020603050405020304" pitchFamily="18" charset="0"/>
                <a:cs typeface="Mangal" panose="02040503050203030202" pitchFamily="18" charset="0"/>
              </a:rPr>
              <a:t>………</a:t>
            </a:r>
            <a:endParaRPr lang="en-IN" sz="2400" dirty="0"/>
          </a:p>
        </p:txBody>
      </p:sp>
      <p:sp>
        <p:nvSpPr>
          <p:cNvPr id="4" name="TextBox 3">
            <a:extLst>
              <a:ext uri="{FF2B5EF4-FFF2-40B4-BE49-F238E27FC236}">
                <a16:creationId xmlns:a16="http://schemas.microsoft.com/office/drawing/2014/main" xmlns="" id="{644B5EEC-2634-C53D-B66F-01024F904C1B}"/>
              </a:ext>
            </a:extLst>
          </p:cNvPr>
          <p:cNvSpPr txBox="1"/>
          <p:nvPr/>
        </p:nvSpPr>
        <p:spPr>
          <a:xfrm>
            <a:off x="291482" y="1030052"/>
            <a:ext cx="11425389" cy="4134465"/>
          </a:xfrm>
          <a:prstGeom prst="rect">
            <a:avLst/>
          </a:prstGeom>
          <a:noFill/>
        </p:spPr>
        <p:txBody>
          <a:bodyPr wrap="square">
            <a:spAutoFit/>
          </a:bodyPr>
          <a:lstStyle/>
          <a:p>
            <a:pPr algn="just">
              <a:spcBef>
                <a:spcPts val="1370"/>
              </a:spcBef>
            </a:pPr>
            <a:r>
              <a:rPr lang="en-IN"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Conclusion of Auditor</a:t>
            </a: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After considering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the allegations</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viewing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available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documents</a:t>
            </a:r>
            <a:r>
              <a:rPr lang="en-US" sz="1800" dirty="0">
                <a:solidFill>
                  <a:srgbClr val="0C0C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investigation</a:t>
            </a:r>
            <a:r>
              <a:rPr lang="en-US" sz="1800" dirty="0">
                <a:solidFill>
                  <a:srgbClr val="2626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interviews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and </a:t>
            </a:r>
            <a:r>
              <a:rPr lang="en-US" sz="1800" dirty="0">
                <a:solidFill>
                  <a:srgbClr val="020200"/>
                </a:solidFill>
                <a:effectLst/>
                <a:latin typeface="Arial" panose="020B0604020202020204" pitchFamily="34" charset="0"/>
                <a:ea typeface="Times New Roman" panose="02020603050405020304" pitchFamily="18" charset="0"/>
                <a:cs typeface="Mangal" panose="02040503050203030202" pitchFamily="18" charset="0"/>
              </a:rPr>
              <a:t>research</a:t>
            </a:r>
            <a:r>
              <a:rPr lang="en-US" sz="1800" dirty="0">
                <a:solidFill>
                  <a:srgbClr val="F5F5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we are </a:t>
            </a:r>
            <a:r>
              <a:rPr lang="en-US" sz="1800" dirty="0">
                <a:solidFill>
                  <a:srgbClr val="020200"/>
                </a:solidFill>
                <a:effectLst/>
                <a:latin typeface="Arial" panose="020B0604020202020204" pitchFamily="34" charset="0"/>
                <a:ea typeface="Times New Roman" panose="02020603050405020304" pitchFamily="18" charset="0"/>
                <a:cs typeface="Mangal" panose="02040503050203030202" pitchFamily="18" charset="0"/>
              </a:rPr>
              <a:t>of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the opinion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that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either old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management </a:t>
            </a:r>
            <a:r>
              <a:rPr lang="en-US" sz="1800" dirty="0">
                <a:solidFill>
                  <a:srgbClr val="020200"/>
                </a:solidFill>
                <a:effectLst/>
                <a:latin typeface="Arial" panose="020B0604020202020204" pitchFamily="34" charset="0"/>
                <a:ea typeface="Times New Roman" panose="02020603050405020304" pitchFamily="18" charset="0"/>
                <a:cs typeface="Mangal" panose="02040503050203030202" pitchFamily="18" charset="0"/>
              </a:rPr>
              <a:t>was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involved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in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some </a:t>
            </a:r>
            <a:r>
              <a:rPr lang="en-US" sz="1800" dirty="0">
                <a:solidFill>
                  <a:srgbClr val="080800"/>
                </a:solidFill>
                <a:effectLst/>
                <a:latin typeface="Arial" panose="020B0604020202020204" pitchFamily="34" charset="0"/>
                <a:ea typeface="Times New Roman" panose="02020603050405020304" pitchFamily="18" charset="0"/>
                <a:cs typeface="Mangal" panose="02040503050203030202" pitchFamily="18" charset="0"/>
              </a:rPr>
              <a:t>activities </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or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they </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were </a:t>
            </a:r>
            <a:r>
              <a:rPr lang="en-US" sz="1800" dirty="0">
                <a:solidFill>
                  <a:srgbClr val="020200"/>
                </a:solidFill>
                <a:effectLst/>
                <a:latin typeface="Arial" panose="020B0604020202020204" pitchFamily="34" charset="0"/>
                <a:ea typeface="Times New Roman" panose="02020603050405020304" pitchFamily="18" charset="0"/>
                <a:cs typeface="Mangal" panose="02040503050203030202" pitchFamily="18" charset="0"/>
              </a:rPr>
              <a:t>ignorant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about </a:t>
            </a:r>
            <a:r>
              <a:rPr lang="en-US" sz="1800" dirty="0">
                <a:solidFill>
                  <a:srgbClr val="020200"/>
                </a:solidFill>
                <a:effectLst/>
                <a:latin typeface="Arial" panose="020B0604020202020204" pitchFamily="34" charset="0"/>
                <a:ea typeface="Times New Roman" panose="02020603050405020304" pitchFamily="18" charset="0"/>
                <a:cs typeface="Mangal" panose="02040503050203030202" pitchFamily="18" charset="0"/>
              </a:rPr>
              <a:t>the prevalent laws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of land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and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allegations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on </a:t>
            </a:r>
            <a:r>
              <a:rPr lang="en-US" sz="1800" dirty="0">
                <a:solidFill>
                  <a:srgbClr val="020200"/>
                </a:solidFill>
                <a:effectLst/>
                <a:latin typeface="Arial" panose="020B0604020202020204" pitchFamily="34" charset="0"/>
                <a:ea typeface="Times New Roman" panose="02020603050405020304" pitchFamily="18" charset="0"/>
                <a:cs typeface="Mangal" panose="02040503050203030202" pitchFamily="18" charset="0"/>
              </a:rPr>
              <a:t>them </a:t>
            </a:r>
            <a:r>
              <a:rPr lang="en-US" sz="1800" dirty="0">
                <a:solidFill>
                  <a:srgbClr val="010100"/>
                </a:solidFill>
                <a:effectLst/>
                <a:latin typeface="Arial" panose="020B0604020202020204" pitchFamily="34" charset="0"/>
                <a:ea typeface="Times New Roman" panose="02020603050405020304" pitchFamily="18" charset="0"/>
                <a:cs typeface="Mangal" panose="02040503050203030202" pitchFamily="18" charset="0"/>
              </a:rPr>
              <a:t>are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widely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correct</a:t>
            </a:r>
            <a:r>
              <a:rPr lang="en-US" sz="1800" dirty="0">
                <a:solidFill>
                  <a:srgbClr val="FDFD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40400"/>
                </a:solidFill>
                <a:effectLst/>
                <a:latin typeface="Arial" panose="020B0604020202020204" pitchFamily="34" charset="0"/>
                <a:ea typeface="Times New Roman" panose="02020603050405020304" pitchFamily="18" charset="0"/>
                <a:cs typeface="Mangal" panose="02040503050203030202" pitchFamily="18" charset="0"/>
              </a:rPr>
              <a:t>It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appears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that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they </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want to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hide their misappropriation</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unlawful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actions </a:t>
            </a:r>
            <a:r>
              <a:rPr lang="en-US" sz="1800" dirty="0">
                <a:solidFill>
                  <a:srgbClr val="010100"/>
                </a:solidFill>
                <a:effectLst/>
                <a:latin typeface="Arial" panose="020B0604020202020204" pitchFamily="34" charset="0"/>
                <a:ea typeface="Times New Roman" panose="02020603050405020304" pitchFamily="18" charset="0"/>
                <a:cs typeface="Mangal" panose="02040503050203030202" pitchFamily="18" charset="0"/>
              </a:rPr>
              <a:t>and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therefore</a:t>
            </a:r>
            <a:r>
              <a:rPr lang="en-US" sz="18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70700"/>
                </a:solidFill>
                <a:effectLst/>
                <a:latin typeface="Arial" panose="020B0604020202020204" pitchFamily="34" charset="0"/>
                <a:ea typeface="Times New Roman" panose="02020603050405020304" pitchFamily="18" charset="0"/>
                <a:cs typeface="Mangal" panose="02040503050203030202" pitchFamily="18" charset="0"/>
              </a:rPr>
              <a:t>some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records </a:t>
            </a:r>
            <a:r>
              <a:rPr lang="en-US" sz="1800" dirty="0">
                <a:solidFill>
                  <a:srgbClr val="080800"/>
                </a:solidFill>
                <a:effectLst/>
                <a:latin typeface="Arial" panose="020B0604020202020204" pitchFamily="34" charset="0"/>
                <a:ea typeface="Times New Roman" panose="02020603050405020304" pitchFamily="18" charset="0"/>
                <a:cs typeface="Mangal" panose="02040503050203030202" pitchFamily="18" charset="0"/>
              </a:rPr>
              <a:t>are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missing</a:t>
            </a:r>
            <a:r>
              <a:rPr lang="en-US" sz="1800" dirty="0">
                <a:solidFill>
                  <a:srgbClr val="010100"/>
                </a:solidFill>
                <a:effectLst/>
                <a:latin typeface="Arial" panose="020B0604020202020204" pitchFamily="34" charset="0"/>
                <a:ea typeface="Times New Roman" panose="02020603050405020304" pitchFamily="18" charset="0"/>
                <a:cs typeface="Mangal" panose="02040503050203030202" pitchFamily="18" charset="0"/>
              </a:rPr>
              <a:t>.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No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particulars </a:t>
            </a:r>
            <a:r>
              <a:rPr lang="en-US" sz="1800" dirty="0">
                <a:solidFill>
                  <a:srgbClr val="080800"/>
                </a:solidFill>
                <a:effectLst/>
                <a:latin typeface="Arial" panose="020B0604020202020204" pitchFamily="34" charset="0"/>
                <a:ea typeface="Times New Roman" panose="02020603050405020304" pitchFamily="18" charset="0"/>
                <a:cs typeface="Mangal" panose="02040503050203030202" pitchFamily="18" charset="0"/>
              </a:rPr>
              <a:t>of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action </a:t>
            </a:r>
            <a:r>
              <a:rPr lang="en-US" sz="1800" dirty="0">
                <a:solidFill>
                  <a:srgbClr val="0F0F00"/>
                </a:solidFill>
                <a:effectLst/>
                <a:latin typeface="Arial" panose="020B0604020202020204" pitchFamily="34" charset="0"/>
                <a:ea typeface="Times New Roman" panose="02020603050405020304" pitchFamily="18" charset="0"/>
                <a:cs typeface="Mangal" panose="02040503050203030202" pitchFamily="18" charset="0"/>
              </a:rPr>
              <a:t>taken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against </a:t>
            </a:r>
            <a:r>
              <a:rPr lang="en-US" sz="1800" dirty="0">
                <a:solidFill>
                  <a:srgbClr val="060600"/>
                </a:solidFill>
                <a:effectLst/>
                <a:latin typeface="Arial" panose="020B0604020202020204" pitchFamily="34" charset="0"/>
                <a:ea typeface="Times New Roman" panose="02020603050405020304" pitchFamily="18" charset="0"/>
                <a:cs typeface="Mangal" panose="02040503050203030202" pitchFamily="18" charset="0"/>
              </a:rPr>
              <a:t>the </a:t>
            </a:r>
            <a:r>
              <a:rPr lang="en-US" sz="1800" dirty="0">
                <a:solidFill>
                  <a:srgbClr val="030300"/>
                </a:solidFill>
                <a:effectLst/>
                <a:latin typeface="Arial" panose="020B0604020202020204" pitchFamily="34" charset="0"/>
                <a:ea typeface="Times New Roman" panose="02020603050405020304" pitchFamily="18" charset="0"/>
                <a:cs typeface="Mangal" panose="02040503050203030202" pitchFamily="18" charset="0"/>
              </a:rPr>
              <a:t>defaulting members </a:t>
            </a:r>
            <a:r>
              <a:rPr lang="en-US" sz="1800" dirty="0">
                <a:solidFill>
                  <a:srgbClr val="0A0A00"/>
                </a:solidFill>
                <a:effectLst/>
                <a:latin typeface="Arial" panose="020B0604020202020204" pitchFamily="34" charset="0"/>
                <a:ea typeface="Times New Roman" panose="02020603050405020304" pitchFamily="18" charset="0"/>
                <a:cs typeface="Mangal" panose="02040503050203030202" pitchFamily="18" charset="0"/>
              </a:rPr>
              <a:t>of </a:t>
            </a:r>
            <a:r>
              <a:rPr lang="en-US" sz="1800" dirty="0">
                <a:solidFill>
                  <a:srgbClr val="020200"/>
                </a:solidFill>
                <a:effectLst/>
                <a:latin typeface="Arial" panose="020B0604020202020204" pitchFamily="34" charset="0"/>
                <a:ea typeface="Times New Roman" panose="02020603050405020304" pitchFamily="18" charset="0"/>
                <a:cs typeface="Mangal" panose="02040503050203030202" pitchFamily="18" charset="0"/>
              </a:rPr>
              <a:t>BOM </a:t>
            </a:r>
            <a:r>
              <a:rPr lang="en-US" sz="1800" dirty="0">
                <a:solidFill>
                  <a:srgbClr val="050500"/>
                </a:solidFill>
                <a:effectLst/>
                <a:latin typeface="Arial" panose="020B0604020202020204" pitchFamily="34" charset="0"/>
                <a:ea typeface="Times New Roman" panose="02020603050405020304" pitchFamily="18" charset="0"/>
                <a:cs typeface="Mangal" panose="02040503050203030202" pitchFamily="18" charset="0"/>
              </a:rPr>
              <a:t>were provided</a:t>
            </a:r>
            <a:r>
              <a:rPr lang="en-US" sz="1800" dirty="0">
                <a:solidFill>
                  <a:srgbClr val="7C7C00"/>
                </a:solidFill>
                <a:effectLst/>
                <a:latin typeface="Arial" panose="020B0604020202020204" pitchFamily="34" charset="0"/>
                <a:ea typeface="Times New Roman" panose="02020603050405020304" pitchFamily="18" charset="0"/>
                <a:cs typeface="Mangal" panose="02040503050203030202" pitchFamily="18" charset="0"/>
              </a:rPr>
              <a:t>. </a:t>
            </a:r>
          </a:p>
          <a:p>
            <a:pPr algn="just">
              <a:spcBef>
                <a:spcPts val="1370"/>
              </a:spcBef>
            </a:pPr>
            <a:r>
              <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BOM Response:</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BOM has considered the remarks of auditor as quite serious and </a:t>
            </a:r>
            <a:r>
              <a:rPr lang="en-IN" dirty="0">
                <a:solidFill>
                  <a:srgbClr val="000000"/>
                </a:solidFill>
                <a:latin typeface="Arial" panose="020B0604020202020204" pitchFamily="34" charset="0"/>
                <a:cs typeface="Arial" panose="020B0604020202020204" pitchFamily="34" charset="0"/>
              </a:rPr>
              <a:t>Special GBM may suggest further action which is to be taken considering the fact that all previous office bearers are also the members of AOA.</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spcBef>
                <a:spcPts val="1370"/>
              </a:spcBef>
            </a:pP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SGBM Decision: </a:t>
            </a:r>
            <a:r>
              <a:rPr lang="en-IN"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SGBM deliberated the point in detail and found that no pinpointed report on allegation has been </a:t>
            </a:r>
            <a:r>
              <a:rPr lang="en-IN" dirty="0">
                <a:solidFill>
                  <a:srgbClr val="0070C0"/>
                </a:solidFill>
                <a:latin typeface="Arial" panose="020B0604020202020204" pitchFamily="34" charset="0"/>
                <a:ea typeface="Times New Roman" panose="02020603050405020304" pitchFamily="18" charset="0"/>
                <a:cs typeface="Arial" panose="020B0604020202020204" pitchFamily="34" charset="0"/>
              </a:rPr>
              <a:t>made </a:t>
            </a:r>
            <a:r>
              <a:rPr lang="en-IN"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by the auditor on misappropriation / unlawful action.</a:t>
            </a:r>
            <a:endParaRPr lang="en-IN" b="1"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370"/>
              </a:spcBef>
            </a:pPr>
            <a:endPar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370"/>
              </a:spcBef>
            </a:pPr>
            <a:endParaRPr lang="en-IN" b="1" u="sng"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459754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CA33C50-372E-5735-96FB-72D18C347B41}"/>
              </a:ext>
            </a:extLst>
          </p:cNvPr>
          <p:cNvSpPr txBox="1"/>
          <p:nvPr/>
        </p:nvSpPr>
        <p:spPr>
          <a:xfrm>
            <a:off x="336423" y="89774"/>
            <a:ext cx="11519154" cy="7059112"/>
          </a:xfrm>
          <a:prstGeom prst="rect">
            <a:avLst/>
          </a:prstGeom>
          <a:noFill/>
        </p:spPr>
        <p:txBody>
          <a:bodyPr wrap="square">
            <a:spAutoFit/>
          </a:bodyPr>
          <a:lstStyle/>
          <a:p>
            <a:pPr marL="1652588" indent="-2052638" algn="just" defTabSz="1792288">
              <a:lnSpc>
                <a:spcPct val="115000"/>
              </a:lnSpc>
              <a:spcAft>
                <a:spcPts val="1000"/>
              </a:spcAft>
              <a:tabLst>
                <a:tab pos="514350" algn="l"/>
              </a:tabLst>
            </a:pPr>
            <a:r>
              <a:rPr lang="en-US" sz="1800" b="1" dirty="0">
                <a:effectLst/>
                <a:latin typeface="Arial" panose="020B0604020202020204" pitchFamily="34" charset="0"/>
                <a:ea typeface="Times New Roman" panose="02020603050405020304" pitchFamily="18" charset="0"/>
                <a:cs typeface="Mangal" panose="02040503050203030202" pitchFamily="18" charset="0"/>
              </a:rPr>
              <a:t>SGBM 2023.2	To finalize the work </a:t>
            </a:r>
            <a:r>
              <a:rPr lang="en-US" sz="2000" b="1" dirty="0">
                <a:effectLst/>
                <a:latin typeface="Arial" panose="020B0604020202020204" pitchFamily="34" charset="0"/>
                <a:ea typeface="Times New Roman" panose="02020603050405020304" pitchFamily="18" charset="0"/>
                <a:cs typeface="Mangal" panose="02040503050203030202" pitchFamily="18" charset="0"/>
              </a:rPr>
              <a:t>order</a:t>
            </a:r>
            <a:r>
              <a:rPr lang="en-US" sz="1800" b="1" dirty="0">
                <a:effectLst/>
                <a:latin typeface="Arial" panose="020B0604020202020204" pitchFamily="34" charset="0"/>
                <a:ea typeface="Times New Roman" panose="02020603050405020304" pitchFamily="18" charset="0"/>
                <a:cs typeface="Mangal" panose="02040503050203030202" pitchFamily="18" charset="0"/>
              </a:rPr>
              <a:t> for Lifts along with decision for replacement of remaining 24 lifts.</a:t>
            </a:r>
          </a:p>
          <a:p>
            <a:pPr marL="1652588" indent="-2052638" algn="just" defTabSz="1792288">
              <a:lnSpc>
                <a:spcPct val="115000"/>
              </a:lnSpc>
              <a:spcAft>
                <a:spcPts val="1000"/>
              </a:spcAft>
              <a:tabLst>
                <a:tab pos="514350" algn="l"/>
              </a:tabLst>
            </a:pPr>
            <a:r>
              <a:rPr lang="en-US" b="1" dirty="0">
                <a:latin typeface="Arial" panose="020B0604020202020204" pitchFamily="34" charset="0"/>
                <a:ea typeface="Times New Roman" panose="02020603050405020304" pitchFamily="18" charset="0"/>
                <a:cs typeface="Mangal" panose="02040503050203030202" pitchFamily="18" charset="0"/>
              </a:rPr>
              <a:t>Lift Types: </a:t>
            </a:r>
            <a:r>
              <a:rPr lang="en-US" dirty="0">
                <a:latin typeface="Arial" panose="020B0604020202020204" pitchFamily="34" charset="0"/>
                <a:ea typeface="Times New Roman" panose="02020603050405020304" pitchFamily="18" charset="0"/>
                <a:cs typeface="Mangal" panose="02040503050203030202" pitchFamily="18" charset="0"/>
              </a:rPr>
              <a:t>Kendriya Vihar has 2 types of lifts {Type A - 5 passenger (96 including 93 OTIS and 3 TKE) &amp; Type B - 8 passenger (24 all TKE)}</a:t>
            </a:r>
          </a:p>
          <a:p>
            <a:pPr marL="2422525" indent="-2422525" algn="just" defTabSz="1792288">
              <a:lnSpc>
                <a:spcPct val="115000"/>
              </a:lnSpc>
              <a:spcAft>
                <a:spcPts val="1000"/>
              </a:spcAft>
              <a:tabLst>
                <a:tab pos="514350" algn="l"/>
              </a:tabLst>
            </a:pPr>
            <a:r>
              <a:rPr lang="en-US" sz="1800" b="1" dirty="0">
                <a:effectLst/>
                <a:latin typeface="Arial" panose="020B0604020202020204" pitchFamily="34" charset="0"/>
                <a:ea typeface="Times New Roman" panose="02020603050405020304" pitchFamily="18" charset="0"/>
                <a:cs typeface="Mangal" panose="02040503050203030202" pitchFamily="18" charset="0"/>
              </a:rPr>
              <a:t>10</a:t>
            </a:r>
            <a:r>
              <a:rPr lang="en-US" sz="1800" b="1" baseline="30000" dirty="0">
                <a:effectLst/>
                <a:latin typeface="Arial" panose="020B0604020202020204" pitchFamily="34" charset="0"/>
                <a:ea typeface="Times New Roman" panose="02020603050405020304" pitchFamily="18" charset="0"/>
                <a:cs typeface="Mangal" panose="02040503050203030202" pitchFamily="18" charset="0"/>
              </a:rPr>
              <a:t>th</a:t>
            </a:r>
            <a:r>
              <a:rPr lang="en-US" sz="1800" b="1" dirty="0">
                <a:effectLst/>
                <a:latin typeface="Arial" panose="020B0604020202020204" pitchFamily="34" charset="0"/>
                <a:ea typeface="Times New Roman" panose="02020603050405020304" pitchFamily="18" charset="0"/>
                <a:cs typeface="Mangal" panose="02040503050203030202" pitchFamily="18" charset="0"/>
              </a:rPr>
              <a:t> AGBM Decision: </a:t>
            </a:r>
            <a:r>
              <a:rPr lang="en-US" sz="1800" dirty="0">
                <a:solidFill>
                  <a:srgbClr val="222222"/>
                </a:solidFill>
                <a:effectLst/>
                <a:latin typeface="Arial" panose="020B0604020202020204" pitchFamily="34" charset="0"/>
                <a:ea typeface="Times New Roman" panose="02020603050405020304" pitchFamily="18" charset="0"/>
                <a:cs typeface="Mangal" panose="02040503050203030202" pitchFamily="18" charset="0"/>
              </a:rPr>
              <a:t>Proposal was for replacement of 96 lifts and up-gradation of remaining 24 lifts with an estimated cost of Rs.10.5 crores. It was also apprised to Members that replacement of one lift will take around three to four months time. Members showed their concern regarding the time taken in replacement and suggested BOM to look for alternate arrangements during replacement of lifts for elderly residents residing in all the blocks. </a:t>
            </a:r>
            <a:r>
              <a:rPr lang="en-US" sz="1800" b="1" i="1" u="sng"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AGBM approved the replacement/up-gradation of all 120 lifts with an estimated budget of Rs. 10.5 crores with majority.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1652588" indent="-2052638" algn="just" defTabSz="1792288">
              <a:lnSpc>
                <a:spcPct val="115000"/>
              </a:lnSpc>
              <a:spcAft>
                <a:spcPts val="1000"/>
              </a:spcAft>
              <a:tabLst>
                <a:tab pos="514350" algn="l"/>
              </a:tabLst>
            </a:pPr>
            <a:r>
              <a:rPr lang="en-US" b="1" dirty="0">
                <a:latin typeface="Arial" panose="020B0604020202020204" pitchFamily="34" charset="0"/>
                <a:ea typeface="Times New Roman" panose="02020603050405020304" pitchFamily="18" charset="0"/>
                <a:cs typeface="Mangal" panose="02040503050203030202" pitchFamily="18" charset="0"/>
              </a:rPr>
              <a:t>BOM Decision: </a:t>
            </a:r>
            <a:r>
              <a:rPr lang="en-US" dirty="0">
                <a:latin typeface="Arial" panose="020B0604020202020204" pitchFamily="34" charset="0"/>
                <a:ea typeface="Times New Roman" panose="02020603050405020304" pitchFamily="18" charset="0"/>
                <a:cs typeface="Mangal" panose="02040503050203030202" pitchFamily="18" charset="0"/>
              </a:rPr>
              <a:t>The representation from residents of Phase V staying in these 24 blocks have been officially received and BOM is of the opinion that the remaining 24 lifts which were earlier proposed to be upgraded should also be replaced.</a:t>
            </a:r>
          </a:p>
          <a:p>
            <a:pPr marL="1652588" indent="-2052638" algn="just" defTabSz="1792288">
              <a:lnSpc>
                <a:spcPct val="115000"/>
              </a:lnSpc>
              <a:spcAft>
                <a:spcPts val="1000"/>
              </a:spcAft>
              <a:tabLst>
                <a:tab pos="514350" algn="l"/>
              </a:tabLst>
            </a:pPr>
            <a:r>
              <a:rPr lang="en-US" b="1" dirty="0">
                <a:effectLst/>
                <a:latin typeface="Arial" panose="020B0604020202020204" pitchFamily="34" charset="0"/>
                <a:ea typeface="Times New Roman" panose="02020603050405020304" pitchFamily="18" charset="0"/>
                <a:cs typeface="Mangal" panose="02040503050203030202" pitchFamily="18" charset="0"/>
              </a:rPr>
              <a:t>SGBM Decision on Replacement of remaining 24 Lifts: </a:t>
            </a:r>
            <a:r>
              <a:rPr lang="en-US" b="1" dirty="0">
                <a:solidFill>
                  <a:srgbClr val="0070C0"/>
                </a:solidFill>
                <a:latin typeface="Arial" panose="020B0604020202020204" pitchFamily="34" charset="0"/>
                <a:ea typeface="Times New Roman" panose="02020603050405020304" pitchFamily="18" charset="0"/>
                <a:cs typeface="Mangal" panose="02040503050203030202" pitchFamily="18" charset="0"/>
              </a:rPr>
              <a:t>I</a:t>
            </a:r>
            <a:r>
              <a:rPr lang="en-US"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t is unanimously passed that all 24 lifts of Phase V will also be replaced..</a:t>
            </a:r>
          </a:p>
          <a:p>
            <a:pPr marL="1652588" indent="-2052638" algn="just" defTabSz="1792288">
              <a:lnSpc>
                <a:spcPct val="115000"/>
              </a:lnSpc>
              <a:spcAft>
                <a:spcPts val="1000"/>
              </a:spcAft>
              <a:tabLst>
                <a:tab pos="514350" algn="l"/>
              </a:tabLst>
            </a:pPr>
            <a:endParaRPr lang="en-US" dirty="0">
              <a:latin typeface="Arial" panose="020B0604020202020204" pitchFamily="34" charset="0"/>
              <a:ea typeface="Times New Roman" panose="02020603050405020304" pitchFamily="18" charset="0"/>
              <a:cs typeface="Mangal" panose="02040503050203030202" pitchFamily="18" charset="0"/>
            </a:endParaRPr>
          </a:p>
          <a:p>
            <a:pPr marL="1652588" indent="-2052638" algn="just" defTabSz="1792288">
              <a:lnSpc>
                <a:spcPct val="115000"/>
              </a:lnSpc>
              <a:spcAft>
                <a:spcPts val="1000"/>
              </a:spcAft>
              <a:tabLst>
                <a:tab pos="514350" algn="l"/>
              </a:tabLst>
            </a:pPr>
            <a:endParaRPr lang="en-US" b="1" dirty="0">
              <a:effectLst/>
              <a:latin typeface="Arial" panose="020B0604020202020204" pitchFamily="34" charset="0"/>
              <a:ea typeface="Times New Roman" panose="02020603050405020304" pitchFamily="18" charset="0"/>
              <a:cs typeface="Mangal" panose="02040503050203030202" pitchFamily="18" charset="0"/>
            </a:endParaRPr>
          </a:p>
          <a:p>
            <a:pPr marL="1652588" indent="-2052638" algn="just" defTabSz="1792288">
              <a:lnSpc>
                <a:spcPct val="115000"/>
              </a:lnSpc>
              <a:spcAft>
                <a:spcPts val="1000"/>
              </a:spcAft>
              <a:tabLst>
                <a:tab pos="514350" algn="l"/>
              </a:tabLst>
            </a:pPr>
            <a:endParaRPr lang="en-IN" b="1"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xmlns="" val="356978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455B94-E0D5-3B2A-E0DA-9505BEB6C552}"/>
              </a:ext>
            </a:extLst>
          </p:cNvPr>
          <p:cNvSpPr txBox="1"/>
          <p:nvPr/>
        </p:nvSpPr>
        <p:spPr>
          <a:xfrm>
            <a:off x="344424" y="66203"/>
            <a:ext cx="11503152" cy="416204"/>
          </a:xfrm>
          <a:prstGeom prst="rect">
            <a:avLst/>
          </a:prstGeom>
          <a:noFill/>
        </p:spPr>
        <p:txBody>
          <a:bodyPr wrap="square">
            <a:spAutoFit/>
          </a:bodyPr>
          <a:lstStyle/>
          <a:p>
            <a:pPr marL="1652588" indent="-2052638" algn="just" defTabSz="1792288">
              <a:lnSpc>
                <a:spcPct val="115000"/>
              </a:lnSpc>
              <a:spcAft>
                <a:spcPts val="1000"/>
              </a:spcAft>
              <a:tabLst>
                <a:tab pos="514350" algn="l"/>
              </a:tabLst>
            </a:pPr>
            <a:r>
              <a:rPr lang="en-US" sz="1800" b="1" dirty="0">
                <a:effectLst/>
                <a:latin typeface="Arial" panose="020B0604020202020204" pitchFamily="34" charset="0"/>
                <a:ea typeface="Times New Roman" panose="02020603050405020304" pitchFamily="18" charset="0"/>
                <a:cs typeface="Mangal" panose="02040503050203030202" pitchFamily="18" charset="0"/>
              </a:rPr>
              <a:t>SGBM 2023.2	To finalize the work </a:t>
            </a:r>
            <a:r>
              <a:rPr lang="en-US" sz="2000" b="1" dirty="0">
                <a:effectLst/>
                <a:latin typeface="Arial" panose="020B0604020202020204" pitchFamily="34" charset="0"/>
                <a:ea typeface="Times New Roman" panose="02020603050405020304" pitchFamily="18" charset="0"/>
                <a:cs typeface="Mangal" panose="02040503050203030202" pitchFamily="18" charset="0"/>
              </a:rPr>
              <a:t>order</a:t>
            </a:r>
            <a:r>
              <a:rPr lang="en-US" sz="1800" b="1" dirty="0">
                <a:effectLst/>
                <a:latin typeface="Arial" panose="020B0604020202020204" pitchFamily="34" charset="0"/>
                <a:ea typeface="Times New Roman" panose="02020603050405020304" pitchFamily="18" charset="0"/>
                <a:cs typeface="Mangal" panose="02040503050203030202" pitchFamily="18" charset="0"/>
              </a:rPr>
              <a:t> for Lifts		</a:t>
            </a:r>
            <a:r>
              <a:rPr lang="en-US" sz="18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1800" b="1" dirty="0">
                <a:effectLst/>
                <a:latin typeface="Arial" panose="020B0604020202020204" pitchFamily="34" charset="0"/>
                <a:ea typeface="Times New Roman" panose="02020603050405020304" pitchFamily="18" charset="0"/>
                <a:cs typeface="Mangal" panose="02040503050203030202" pitchFamily="18" charset="0"/>
              </a:rPr>
              <a:t>……..</a:t>
            </a:r>
          </a:p>
        </p:txBody>
      </p:sp>
      <p:sp>
        <p:nvSpPr>
          <p:cNvPr id="5" name="TextBox 4">
            <a:extLst>
              <a:ext uri="{FF2B5EF4-FFF2-40B4-BE49-F238E27FC236}">
                <a16:creationId xmlns:a16="http://schemas.microsoft.com/office/drawing/2014/main" xmlns="" id="{91A9250D-902C-6CD5-E3A9-62BF5FE89804}"/>
              </a:ext>
            </a:extLst>
          </p:cNvPr>
          <p:cNvSpPr txBox="1"/>
          <p:nvPr/>
        </p:nvSpPr>
        <p:spPr>
          <a:xfrm>
            <a:off x="448056" y="1005196"/>
            <a:ext cx="11399520" cy="4148443"/>
          </a:xfrm>
          <a:prstGeom prst="rect">
            <a:avLst/>
          </a:prstGeom>
          <a:noFill/>
        </p:spPr>
        <p:txBody>
          <a:bodyPr wrap="square">
            <a:spAutoFit/>
          </a:bodyPr>
          <a:lstStyle/>
          <a:p>
            <a:pPr algn="just" defTabSz="1792288">
              <a:lnSpc>
                <a:spcPct val="115000"/>
              </a:lnSpc>
              <a:spcAft>
                <a:spcPts val="1000"/>
              </a:spcAft>
              <a:tabLst>
                <a:tab pos="514350" algn="l"/>
              </a:tabLst>
            </a:pPr>
            <a:r>
              <a:rPr lang="en-US" b="1" i="1" u="sng" dirty="0">
                <a:latin typeface="Arial" panose="020B0604020202020204" pitchFamily="34" charset="0"/>
                <a:ea typeface="Times New Roman" panose="02020603050405020304" pitchFamily="18" charset="0"/>
                <a:cs typeface="Mangal" panose="02040503050203030202" pitchFamily="18" charset="0"/>
              </a:rPr>
              <a:t>New proposed lifts will have the following features:</a:t>
            </a:r>
          </a:p>
          <a:p>
            <a:pPr marL="790575" indent="-342900" algn="just" defTabSz="1792288">
              <a:lnSpc>
                <a:spcPct val="115000"/>
              </a:lnSpc>
              <a:spcAft>
                <a:spcPts val="1000"/>
              </a:spcAft>
              <a:buFont typeface="+mj-lt"/>
              <a:buAutoNum type="arabicPeriod"/>
              <a:tabLst>
                <a:tab pos="514350" algn="l"/>
              </a:tabLst>
            </a:pPr>
            <a:r>
              <a:rPr lang="en-US" dirty="0">
                <a:latin typeface="Arial" panose="020B0604020202020204" pitchFamily="34" charset="0"/>
                <a:ea typeface="Times New Roman" panose="02020603050405020304" pitchFamily="18" charset="0"/>
                <a:cs typeface="Mangal" panose="02040503050203030202" pitchFamily="18" charset="0"/>
              </a:rPr>
              <a:t>Microprocessor based controller with full collective/selective operation.</a:t>
            </a:r>
          </a:p>
          <a:p>
            <a:pPr marL="790575" indent="-342900" algn="just" defTabSz="1792288">
              <a:lnSpc>
                <a:spcPct val="115000"/>
              </a:lnSpc>
              <a:spcAft>
                <a:spcPts val="1000"/>
              </a:spcAft>
              <a:buFont typeface="+mj-lt"/>
              <a:buAutoNum type="arabicPeriod"/>
              <a:tabLst>
                <a:tab pos="514350" algn="l"/>
              </a:tabLst>
            </a:pPr>
            <a:r>
              <a:rPr lang="en-US" dirty="0">
                <a:latin typeface="Arial" panose="020B0604020202020204" pitchFamily="34" charset="0"/>
                <a:ea typeface="Times New Roman" panose="02020603050405020304" pitchFamily="18" charset="0"/>
                <a:cs typeface="Mangal" panose="02040503050203030202" pitchFamily="18" charset="0"/>
              </a:rPr>
              <a:t>Machine room will be geared and gearless for Type A and Type B respectively.</a:t>
            </a:r>
          </a:p>
          <a:p>
            <a:pPr marL="790575" indent="-342900" algn="just" defTabSz="1792288">
              <a:lnSpc>
                <a:spcPct val="115000"/>
              </a:lnSpc>
              <a:spcAft>
                <a:spcPts val="1000"/>
              </a:spcAft>
              <a:buFont typeface="+mj-lt"/>
              <a:buAutoNum type="arabicPeriod"/>
              <a:tabLst>
                <a:tab pos="514350" algn="l"/>
              </a:tabLst>
            </a:pPr>
            <a:r>
              <a:rPr lang="en-US" dirty="0">
                <a:latin typeface="Arial" panose="020B0604020202020204" pitchFamily="34" charset="0"/>
                <a:ea typeface="Times New Roman" panose="02020603050405020304" pitchFamily="18" charset="0"/>
                <a:cs typeface="Mangal" panose="02040503050203030202" pitchFamily="18" charset="0"/>
              </a:rPr>
              <a:t>Car enclosure, car &amp; door panels will be of scratch proof stainless steel with LED lights and provision of one high resolution car camera.</a:t>
            </a:r>
          </a:p>
          <a:p>
            <a:pPr marL="790575" indent="-342900" algn="just" defTabSz="1792288">
              <a:lnSpc>
                <a:spcPct val="115000"/>
              </a:lnSpc>
              <a:spcAft>
                <a:spcPts val="1000"/>
              </a:spcAft>
              <a:buFont typeface="+mj-lt"/>
              <a:buAutoNum type="arabicPeriod"/>
              <a:tabLst>
                <a:tab pos="514350" algn="l"/>
              </a:tabLst>
            </a:pPr>
            <a:r>
              <a:rPr lang="en-US" dirty="0">
                <a:latin typeface="Arial" panose="020B0604020202020204" pitchFamily="34" charset="0"/>
                <a:ea typeface="Times New Roman" panose="02020603050405020304" pitchFamily="18" charset="0"/>
                <a:cs typeface="Mangal" panose="02040503050203030202" pitchFamily="18" charset="0"/>
              </a:rPr>
              <a:t>Car will be with center opening (700x2000mm &amp; 800x2000mm respectively) with braille call buttons and full height infra-red door safety &amp; </a:t>
            </a:r>
            <a:r>
              <a:rPr lang="en-US" b="1" u="sng" dirty="0">
                <a:latin typeface="Arial" panose="020B0604020202020204" pitchFamily="34" charset="0"/>
                <a:ea typeface="Times New Roman" panose="02020603050405020304" pitchFamily="18" charset="0"/>
                <a:cs typeface="Mangal" panose="02040503050203030202" pitchFamily="18" charset="0"/>
              </a:rPr>
              <a:t>Automatic Rescue Device.</a:t>
            </a:r>
          </a:p>
          <a:p>
            <a:pPr marL="790575" indent="-342900" algn="just" defTabSz="1792288">
              <a:lnSpc>
                <a:spcPct val="115000"/>
              </a:lnSpc>
              <a:spcAft>
                <a:spcPts val="1000"/>
              </a:spcAft>
              <a:buFont typeface="+mj-lt"/>
              <a:buAutoNum type="arabicPeriod"/>
              <a:tabLst>
                <a:tab pos="514350" algn="l"/>
              </a:tabLst>
            </a:pPr>
            <a:r>
              <a:rPr lang="en-US" dirty="0">
                <a:latin typeface="Arial" panose="020B0604020202020204" pitchFamily="34" charset="0"/>
                <a:ea typeface="Times New Roman" panose="02020603050405020304" pitchFamily="18" charset="0"/>
                <a:cs typeface="Mangal" panose="02040503050203030202" pitchFamily="18" charset="0"/>
              </a:rPr>
              <a:t>Sensor based automatic switching on-off of car cabin lights and fans.</a:t>
            </a:r>
          </a:p>
          <a:p>
            <a:pPr marL="790575" indent="-342900" algn="just" defTabSz="1792288">
              <a:lnSpc>
                <a:spcPct val="115000"/>
              </a:lnSpc>
              <a:spcAft>
                <a:spcPts val="1000"/>
              </a:spcAft>
              <a:buFont typeface="+mj-lt"/>
              <a:buAutoNum type="arabicPeriod"/>
              <a:tabLst>
                <a:tab pos="514350" algn="l"/>
              </a:tabLst>
            </a:pPr>
            <a:r>
              <a:rPr lang="en-US" dirty="0">
                <a:latin typeface="Arial" panose="020B0604020202020204" pitchFamily="34" charset="0"/>
                <a:ea typeface="Times New Roman" panose="02020603050405020304" pitchFamily="18" charset="0"/>
                <a:cs typeface="Mangal" panose="02040503050203030202" pitchFamily="18" charset="0"/>
              </a:rPr>
              <a:t>Intercom facility.</a:t>
            </a:r>
          </a:p>
          <a:p>
            <a:pPr marL="790575" indent="-342900" algn="just" defTabSz="1792288">
              <a:lnSpc>
                <a:spcPct val="115000"/>
              </a:lnSpc>
              <a:spcAft>
                <a:spcPts val="1000"/>
              </a:spcAft>
              <a:buFont typeface="+mj-lt"/>
              <a:buAutoNum type="arabicPeriod"/>
              <a:tabLst>
                <a:tab pos="514350" algn="l"/>
              </a:tabLst>
            </a:pPr>
            <a:r>
              <a:rPr lang="en-US" dirty="0">
                <a:latin typeface="Arial" panose="020B0604020202020204" pitchFamily="34" charset="0"/>
                <a:ea typeface="Times New Roman" panose="02020603050405020304" pitchFamily="18" charset="0"/>
                <a:cs typeface="Mangal" panose="02040503050203030202" pitchFamily="18" charset="0"/>
              </a:rPr>
              <a:t>Speed will be 0.7m/s and 1.0m/s respectively.</a:t>
            </a:r>
          </a:p>
        </p:txBody>
      </p:sp>
    </p:spTree>
    <p:extLst>
      <p:ext uri="{BB962C8B-B14F-4D97-AF65-F5344CB8AC3E}">
        <p14:creationId xmlns:p14="http://schemas.microsoft.com/office/powerpoint/2010/main" xmlns="" val="1777421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C0A0F50-86DB-815F-C5B7-7EC091EEE4AA}"/>
              </a:ext>
            </a:extLst>
          </p:cNvPr>
          <p:cNvSpPr txBox="1"/>
          <p:nvPr/>
        </p:nvSpPr>
        <p:spPr>
          <a:xfrm>
            <a:off x="344424" y="66203"/>
            <a:ext cx="11503152" cy="416204"/>
          </a:xfrm>
          <a:prstGeom prst="rect">
            <a:avLst/>
          </a:prstGeom>
          <a:noFill/>
        </p:spPr>
        <p:txBody>
          <a:bodyPr wrap="square">
            <a:spAutoFit/>
          </a:bodyPr>
          <a:lstStyle/>
          <a:p>
            <a:pPr marL="1652588" indent="-2052638" algn="just" defTabSz="1792288">
              <a:lnSpc>
                <a:spcPct val="115000"/>
              </a:lnSpc>
              <a:spcAft>
                <a:spcPts val="1000"/>
              </a:spcAft>
              <a:tabLst>
                <a:tab pos="514350" algn="l"/>
              </a:tabLst>
            </a:pPr>
            <a:r>
              <a:rPr lang="en-US" sz="1800" b="1" dirty="0">
                <a:effectLst/>
                <a:latin typeface="Arial" panose="020B0604020202020204" pitchFamily="34" charset="0"/>
                <a:ea typeface="Times New Roman" panose="02020603050405020304" pitchFamily="18" charset="0"/>
                <a:cs typeface="Mangal" panose="02040503050203030202" pitchFamily="18" charset="0"/>
              </a:rPr>
              <a:t>SGBM 2023.2	To finalize the work </a:t>
            </a:r>
            <a:r>
              <a:rPr lang="en-US" sz="2000" b="1" dirty="0">
                <a:effectLst/>
                <a:latin typeface="Arial" panose="020B0604020202020204" pitchFamily="34" charset="0"/>
                <a:ea typeface="Times New Roman" panose="02020603050405020304" pitchFamily="18" charset="0"/>
                <a:cs typeface="Mangal" panose="02040503050203030202" pitchFamily="18" charset="0"/>
              </a:rPr>
              <a:t>order</a:t>
            </a:r>
            <a:r>
              <a:rPr lang="en-US" sz="1800" b="1" dirty="0">
                <a:effectLst/>
                <a:latin typeface="Arial" panose="020B0604020202020204" pitchFamily="34" charset="0"/>
                <a:ea typeface="Times New Roman" panose="02020603050405020304" pitchFamily="18" charset="0"/>
                <a:cs typeface="Mangal" panose="02040503050203030202" pitchFamily="18" charset="0"/>
              </a:rPr>
              <a:t> for Lifts		</a:t>
            </a:r>
            <a:r>
              <a:rPr lang="en-US" sz="18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1800" b="1" dirty="0">
                <a:effectLst/>
                <a:latin typeface="Arial" panose="020B0604020202020204" pitchFamily="34" charset="0"/>
                <a:ea typeface="Times New Roman" panose="02020603050405020304" pitchFamily="18" charset="0"/>
                <a:cs typeface="Mangal" panose="02040503050203030202" pitchFamily="18" charset="0"/>
              </a:rPr>
              <a:t>……..</a:t>
            </a:r>
          </a:p>
        </p:txBody>
      </p:sp>
      <p:graphicFrame>
        <p:nvGraphicFramePr>
          <p:cNvPr id="3" name="Table 2">
            <a:extLst>
              <a:ext uri="{FF2B5EF4-FFF2-40B4-BE49-F238E27FC236}">
                <a16:creationId xmlns:a16="http://schemas.microsoft.com/office/drawing/2014/main" xmlns="" id="{69BADAFE-E425-22B3-618E-0A767A68A8DB}"/>
              </a:ext>
            </a:extLst>
          </p:cNvPr>
          <p:cNvGraphicFramePr>
            <a:graphicFrameLocks noGrp="1"/>
          </p:cNvGraphicFramePr>
          <p:nvPr>
            <p:extLst>
              <p:ext uri="{D42A27DB-BD31-4B8C-83A1-F6EECF244321}">
                <p14:modId xmlns:p14="http://schemas.microsoft.com/office/powerpoint/2010/main" xmlns="" val="398264082"/>
              </p:ext>
            </p:extLst>
          </p:nvPr>
        </p:nvGraphicFramePr>
        <p:xfrm>
          <a:off x="438912" y="564703"/>
          <a:ext cx="11503152" cy="5856669"/>
        </p:xfrm>
        <a:graphic>
          <a:graphicData uri="http://schemas.openxmlformats.org/drawingml/2006/table">
            <a:tbl>
              <a:tblPr firstRow="1" bandRow="1">
                <a:tableStyleId>{5C22544A-7EE6-4342-B048-85BDC9FD1C3A}</a:tableStyleId>
              </a:tblPr>
              <a:tblGrid>
                <a:gridCol w="704088">
                  <a:extLst>
                    <a:ext uri="{9D8B030D-6E8A-4147-A177-3AD203B41FA5}">
                      <a16:colId xmlns:a16="http://schemas.microsoft.com/office/drawing/2014/main" xmlns="" val="1853591193"/>
                    </a:ext>
                  </a:extLst>
                </a:gridCol>
                <a:gridCol w="3557016">
                  <a:extLst>
                    <a:ext uri="{9D8B030D-6E8A-4147-A177-3AD203B41FA5}">
                      <a16:colId xmlns:a16="http://schemas.microsoft.com/office/drawing/2014/main" xmlns="" val="1492284044"/>
                    </a:ext>
                  </a:extLst>
                </a:gridCol>
                <a:gridCol w="1746504">
                  <a:extLst>
                    <a:ext uri="{9D8B030D-6E8A-4147-A177-3AD203B41FA5}">
                      <a16:colId xmlns:a16="http://schemas.microsoft.com/office/drawing/2014/main" xmlns="" val="4251159594"/>
                    </a:ext>
                  </a:extLst>
                </a:gridCol>
                <a:gridCol w="2532888">
                  <a:extLst>
                    <a:ext uri="{9D8B030D-6E8A-4147-A177-3AD203B41FA5}">
                      <a16:colId xmlns:a16="http://schemas.microsoft.com/office/drawing/2014/main" xmlns="" val="1618613021"/>
                    </a:ext>
                  </a:extLst>
                </a:gridCol>
                <a:gridCol w="2962656">
                  <a:extLst>
                    <a:ext uri="{9D8B030D-6E8A-4147-A177-3AD203B41FA5}">
                      <a16:colId xmlns:a16="http://schemas.microsoft.com/office/drawing/2014/main" xmlns="" val="960993809"/>
                    </a:ext>
                  </a:extLst>
                </a:gridCol>
              </a:tblGrid>
              <a:tr h="370840">
                <a:tc>
                  <a:txBody>
                    <a:bodyPr/>
                    <a:lstStyle/>
                    <a:p>
                      <a:pPr>
                        <a:lnSpc>
                          <a:spcPct val="107000"/>
                        </a:lnSpc>
                        <a:spcAft>
                          <a:spcPts val="80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S/NO</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REQUIREMENTS/CONDITIONS</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EISA</a:t>
                      </a: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800" b="1" u="sng">
                          <a:effectLst/>
                          <a:latin typeface="Arial" panose="020B0604020202020204" pitchFamily="34" charset="0"/>
                          <a:ea typeface="Calibri" panose="020F0502020204030204" pitchFamily="34" charset="0"/>
                          <a:cs typeface="Arial" panose="020B0604020202020204" pitchFamily="34" charset="0"/>
                        </a:rPr>
                        <a:t>OTIS</a:t>
                      </a:r>
                      <a:endParaRPr lang="en-IN" sz="18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800" b="1" u="sng">
                          <a:effectLst/>
                          <a:latin typeface="Arial" panose="020B0604020202020204" pitchFamily="34" charset="0"/>
                          <a:ea typeface="Calibri" panose="020F0502020204030204" pitchFamily="34" charset="0"/>
                          <a:cs typeface="Arial" panose="020B0604020202020204" pitchFamily="34" charset="0"/>
                        </a:rPr>
                        <a:t>ECE</a:t>
                      </a:r>
                      <a:endParaRPr lang="en-IN" sz="18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531172721"/>
                  </a:ext>
                </a:extLst>
              </a:tr>
              <a:tr h="370840">
                <a:tc>
                  <a:txBody>
                    <a:bodyPr/>
                    <a:lstStyle/>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1</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Experience of executing similar work in the last 15 years with certain financial conditions</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Does not meet the criteria </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Meets the criteria</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Meets the criteria</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439592561"/>
                  </a:ext>
                </a:extLst>
              </a:tr>
              <a:tr h="370840">
                <a:tc>
                  <a:txBody>
                    <a:bodyPr/>
                    <a:lstStyle/>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2</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Time Frame of completion of work within 730 days</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Accepted</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Accepted </a:t>
                      </a:r>
                      <a:endParaRPr lang="en-IN" sz="18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Accepted </a:t>
                      </a:r>
                      <a:endParaRPr lang="en-IN" sz="18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212991324"/>
                  </a:ext>
                </a:extLst>
              </a:tr>
              <a:tr h="370840">
                <a:tc>
                  <a:txBody>
                    <a:bodyPr/>
                    <a:lstStyle/>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3</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Use old lift parts like guiderails with existing brackets, buffer spring and counter weight etc.</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All offered parts will be retained.</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Partially retaining the parts</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Not using any old part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26857952"/>
                  </a:ext>
                </a:extLst>
              </a:tr>
              <a:tr h="370840">
                <a:tc>
                  <a:txBody>
                    <a:bodyPr/>
                    <a:lstStyle/>
                    <a:p>
                      <a:pPr algn="ctr"/>
                      <a:r>
                        <a:rPr lang="en-IN" sz="1800" dirty="0"/>
                        <a:t>4</a:t>
                      </a:r>
                    </a:p>
                  </a:txBody>
                  <a:tcPr/>
                </a:tc>
                <a:tc>
                  <a:txBody>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Additional facilities</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Nil </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06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Overload device </a:t>
                      </a: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Anti nuisance car call protection</a:t>
                      </a: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Nudging</a:t>
                      </a: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Manual rescue operation</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06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Overload with indicator</a:t>
                      </a: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ECE smart call</a:t>
                      </a: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Auto light cut of</a:t>
                      </a: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Manual rescue operation</a:t>
                      </a: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ERP with no additional cost</a:t>
                      </a:r>
                    </a:p>
                    <a:p>
                      <a:pPr marL="342900" marR="0" lvl="0" indent="-342900" algn="l" defTabSz="914400" rtl="0" eaLnBrk="1" fontAlgn="auto" latinLnBrk="0" hangingPunct="1">
                        <a:lnSpc>
                          <a:spcPct val="106000"/>
                        </a:lnSpc>
                        <a:spcBef>
                          <a:spcPts val="0"/>
                        </a:spcBef>
                        <a:spcAft>
                          <a:spcPts val="800"/>
                        </a:spcAft>
                        <a:buClrTx/>
                        <a:buSzTx/>
                        <a:buFont typeface="Symbol" panose="05050102010706020507" pitchFamily="18" charset="2"/>
                        <a:buChar char=""/>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Offered completion in </a:t>
                      </a:r>
                      <a:r>
                        <a:rPr lang="en-US" sz="1800" dirty="0" err="1">
                          <a:effectLst/>
                          <a:latin typeface="Arial" panose="020B0604020202020204" pitchFamily="34" charset="0"/>
                          <a:ea typeface="Calibri" panose="020F0502020204030204" pitchFamily="34" charset="0"/>
                          <a:cs typeface="Arial" panose="020B0604020202020204" pitchFamily="34" charset="0"/>
                        </a:rPr>
                        <a:t>approx</a:t>
                      </a:r>
                      <a:r>
                        <a:rPr lang="en-US" sz="1800" dirty="0">
                          <a:effectLst/>
                          <a:latin typeface="Arial" panose="020B0604020202020204" pitchFamily="34" charset="0"/>
                          <a:ea typeface="Calibri" panose="020F0502020204030204" pitchFamily="34" charset="0"/>
                          <a:cs typeface="Arial" panose="020B0604020202020204" pitchFamily="34" charset="0"/>
                        </a:rPr>
                        <a:t> 18 months</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23632332"/>
                  </a:ext>
                </a:extLst>
              </a:tr>
            </a:tbl>
          </a:graphicData>
        </a:graphic>
      </p:graphicFrame>
    </p:spTree>
    <p:extLst>
      <p:ext uri="{BB962C8B-B14F-4D97-AF65-F5344CB8AC3E}">
        <p14:creationId xmlns:p14="http://schemas.microsoft.com/office/powerpoint/2010/main" xmlns="" val="8444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CCCAFEA-CDE8-D4F9-C121-AAEA329BEA3F}"/>
              </a:ext>
            </a:extLst>
          </p:cNvPr>
          <p:cNvSpPr txBox="1"/>
          <p:nvPr/>
        </p:nvSpPr>
        <p:spPr>
          <a:xfrm>
            <a:off x="344424" y="66203"/>
            <a:ext cx="11503152" cy="416204"/>
          </a:xfrm>
          <a:prstGeom prst="rect">
            <a:avLst/>
          </a:prstGeom>
          <a:noFill/>
        </p:spPr>
        <p:txBody>
          <a:bodyPr wrap="square">
            <a:spAutoFit/>
          </a:bodyPr>
          <a:lstStyle/>
          <a:p>
            <a:pPr marL="1652588" indent="-2052638" algn="just" defTabSz="1792288">
              <a:lnSpc>
                <a:spcPct val="115000"/>
              </a:lnSpc>
              <a:spcAft>
                <a:spcPts val="1000"/>
              </a:spcAft>
              <a:tabLst>
                <a:tab pos="514350" algn="l"/>
              </a:tabLst>
            </a:pPr>
            <a:r>
              <a:rPr lang="en-US" sz="1800" b="1" dirty="0">
                <a:effectLst/>
                <a:latin typeface="Arial" panose="020B0604020202020204" pitchFamily="34" charset="0"/>
                <a:ea typeface="Times New Roman" panose="02020603050405020304" pitchFamily="18" charset="0"/>
                <a:cs typeface="Mangal" panose="02040503050203030202" pitchFamily="18" charset="0"/>
              </a:rPr>
              <a:t>SGBM 2023.2	To finalize the work </a:t>
            </a:r>
            <a:r>
              <a:rPr lang="en-US" sz="2000" b="1" dirty="0">
                <a:effectLst/>
                <a:latin typeface="Arial" panose="020B0604020202020204" pitchFamily="34" charset="0"/>
                <a:ea typeface="Times New Roman" panose="02020603050405020304" pitchFamily="18" charset="0"/>
                <a:cs typeface="Mangal" panose="02040503050203030202" pitchFamily="18" charset="0"/>
              </a:rPr>
              <a:t>order</a:t>
            </a:r>
            <a:r>
              <a:rPr lang="en-US" sz="1800" b="1" dirty="0">
                <a:effectLst/>
                <a:latin typeface="Arial" panose="020B0604020202020204" pitchFamily="34" charset="0"/>
                <a:ea typeface="Times New Roman" panose="02020603050405020304" pitchFamily="18" charset="0"/>
                <a:cs typeface="Mangal" panose="02040503050203030202" pitchFamily="18" charset="0"/>
              </a:rPr>
              <a:t> for Lifts		</a:t>
            </a:r>
            <a:r>
              <a:rPr lang="en-US" sz="18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1800" b="1" dirty="0">
                <a:effectLst/>
                <a:latin typeface="Arial" panose="020B0604020202020204" pitchFamily="34" charset="0"/>
                <a:ea typeface="Times New Roman" panose="02020603050405020304" pitchFamily="18" charset="0"/>
                <a:cs typeface="Mangal" panose="02040503050203030202" pitchFamily="18" charset="0"/>
              </a:rPr>
              <a:t>……..</a:t>
            </a:r>
          </a:p>
        </p:txBody>
      </p:sp>
      <p:graphicFrame>
        <p:nvGraphicFramePr>
          <p:cNvPr id="3" name="Table 2">
            <a:extLst>
              <a:ext uri="{FF2B5EF4-FFF2-40B4-BE49-F238E27FC236}">
                <a16:creationId xmlns:a16="http://schemas.microsoft.com/office/drawing/2014/main" xmlns="" id="{580E9922-B260-108C-4712-77688F70C599}"/>
              </a:ext>
            </a:extLst>
          </p:cNvPr>
          <p:cNvGraphicFramePr>
            <a:graphicFrameLocks noGrp="1"/>
          </p:cNvGraphicFramePr>
          <p:nvPr>
            <p:extLst>
              <p:ext uri="{D42A27DB-BD31-4B8C-83A1-F6EECF244321}">
                <p14:modId xmlns:p14="http://schemas.microsoft.com/office/powerpoint/2010/main" xmlns="" val="3222784422"/>
              </p:ext>
            </p:extLst>
          </p:nvPr>
        </p:nvGraphicFramePr>
        <p:xfrm>
          <a:off x="344424" y="482407"/>
          <a:ext cx="11579352" cy="5695061"/>
        </p:xfrm>
        <a:graphic>
          <a:graphicData uri="http://schemas.openxmlformats.org/drawingml/2006/table">
            <a:tbl>
              <a:tblPr firstRow="1" bandRow="1">
                <a:tableStyleId>{5C22544A-7EE6-4342-B048-85BDC9FD1C3A}</a:tableStyleId>
              </a:tblPr>
              <a:tblGrid>
                <a:gridCol w="800905">
                  <a:extLst>
                    <a:ext uri="{9D8B030D-6E8A-4147-A177-3AD203B41FA5}">
                      <a16:colId xmlns:a16="http://schemas.microsoft.com/office/drawing/2014/main" xmlns="" val="1853591193"/>
                    </a:ext>
                  </a:extLst>
                </a:gridCol>
                <a:gridCol w="3830836">
                  <a:extLst>
                    <a:ext uri="{9D8B030D-6E8A-4147-A177-3AD203B41FA5}">
                      <a16:colId xmlns:a16="http://schemas.microsoft.com/office/drawing/2014/main" xmlns="" val="1492284044"/>
                    </a:ext>
                  </a:extLst>
                </a:gridCol>
                <a:gridCol w="1640408">
                  <a:extLst>
                    <a:ext uri="{9D8B030D-6E8A-4147-A177-3AD203B41FA5}">
                      <a16:colId xmlns:a16="http://schemas.microsoft.com/office/drawing/2014/main" xmlns="" val="4251159594"/>
                    </a:ext>
                  </a:extLst>
                </a:gridCol>
                <a:gridCol w="2692199">
                  <a:extLst>
                    <a:ext uri="{9D8B030D-6E8A-4147-A177-3AD203B41FA5}">
                      <a16:colId xmlns:a16="http://schemas.microsoft.com/office/drawing/2014/main" xmlns="" val="1618613021"/>
                    </a:ext>
                  </a:extLst>
                </a:gridCol>
                <a:gridCol w="2615004">
                  <a:extLst>
                    <a:ext uri="{9D8B030D-6E8A-4147-A177-3AD203B41FA5}">
                      <a16:colId xmlns:a16="http://schemas.microsoft.com/office/drawing/2014/main" xmlns="" val="960993809"/>
                    </a:ext>
                  </a:extLst>
                </a:gridCol>
              </a:tblGrid>
              <a:tr h="370840">
                <a:tc>
                  <a:txBody>
                    <a:bodyPr/>
                    <a:lstStyle/>
                    <a:p>
                      <a:pPr>
                        <a:lnSpc>
                          <a:spcPct val="107000"/>
                        </a:lnSpc>
                        <a:spcAft>
                          <a:spcPts val="80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S/NO</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REQUIREMENTS/CONDITIONS</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EISA</a:t>
                      </a: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800" b="1" u="sng">
                          <a:effectLst/>
                          <a:latin typeface="Arial" panose="020B0604020202020204" pitchFamily="34" charset="0"/>
                          <a:ea typeface="Calibri" panose="020F0502020204030204" pitchFamily="34" charset="0"/>
                          <a:cs typeface="Arial" panose="020B0604020202020204" pitchFamily="34" charset="0"/>
                        </a:rPr>
                        <a:t>OTIS</a:t>
                      </a:r>
                      <a:endParaRPr lang="en-IN" sz="18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800" b="1" u="sng">
                          <a:effectLst/>
                          <a:latin typeface="Arial" panose="020B0604020202020204" pitchFamily="34" charset="0"/>
                          <a:ea typeface="Calibri" panose="020F0502020204030204" pitchFamily="34" charset="0"/>
                          <a:cs typeface="Arial" panose="020B0604020202020204" pitchFamily="34" charset="0"/>
                        </a:rPr>
                        <a:t>ECE</a:t>
                      </a:r>
                      <a:endParaRPr lang="en-IN" sz="18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531172721"/>
                  </a:ext>
                </a:extLst>
              </a:tr>
              <a:tr h="589980">
                <a:tc>
                  <a:txBody>
                    <a:bodyPr/>
                    <a:lstStyle/>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5</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03200" indent="-203200" algn="just">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TERMS OF PAYMENT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03200" indent="-203200" algn="just">
                        <a:lnSpc>
                          <a:spcPct val="107000"/>
                        </a:lnSpc>
                        <a:spcAft>
                          <a:spcPts val="80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i</a:t>
                      </a:r>
                      <a:r>
                        <a:rPr lang="en-US" sz="1800" dirty="0">
                          <a:effectLst/>
                          <a:latin typeface="Calibri" panose="020F0502020204030204" pitchFamily="34" charset="0"/>
                          <a:ea typeface="Calibri" panose="020F0502020204030204" pitchFamily="34" charset="0"/>
                          <a:cs typeface="Calibri" panose="020F0502020204030204" pitchFamily="34" charset="0"/>
                        </a:rPr>
                        <a:t>. 50% after initial inspection and delivery at site in good condition on prorate basis.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03200" indent="-203200" algn="just">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ii. 30% after completion of installation in all respects.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03200" indent="-20320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iii. 20% after testing, commissioning, trial run and handing over to society including inspection.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Accepted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Accepted</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romanLcPeriod"/>
                      </a:pPr>
                      <a:r>
                        <a:rPr lang="en-US" sz="1800">
                          <a:effectLst/>
                          <a:latin typeface="Calibri" panose="020F0502020204030204" pitchFamily="34" charset="0"/>
                          <a:ea typeface="Calibri" panose="020F0502020204030204" pitchFamily="34" charset="0"/>
                          <a:cs typeface="Calibri" panose="020F0502020204030204" pitchFamily="34" charset="0"/>
                        </a:rPr>
                        <a:t>30% on signing of contract against bank guarantee.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romanLcPeriod"/>
                      </a:pPr>
                      <a:r>
                        <a:rPr lang="en-US" sz="1800">
                          <a:effectLst/>
                          <a:latin typeface="Calibri" panose="020F0502020204030204" pitchFamily="34" charset="0"/>
                          <a:ea typeface="Calibri" panose="020F0502020204030204" pitchFamily="34" charset="0"/>
                          <a:cs typeface="Calibri" panose="020F0502020204030204" pitchFamily="34" charset="0"/>
                        </a:rPr>
                        <a:t>60 % on delivery on prorate basis.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mj-lt"/>
                        <a:buAutoNum type="romanLcPeriod"/>
                      </a:pPr>
                      <a:r>
                        <a:rPr lang="en-US" sz="1800">
                          <a:effectLst/>
                          <a:latin typeface="Calibri" panose="020F0502020204030204" pitchFamily="34" charset="0"/>
                          <a:ea typeface="Calibri" panose="020F0502020204030204" pitchFamily="34" charset="0"/>
                          <a:cs typeface="Calibri" panose="020F0502020204030204" pitchFamily="34" charset="0"/>
                        </a:rPr>
                        <a:t>10% on handover on prorate basis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Accepted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30% advance against bank guarantee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50% on initial inspection and delivery on prorate basis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10% on completion of installation on prorate basis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10% on handing over on prorate basis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39592561"/>
                  </a:ext>
                </a:extLst>
              </a:tr>
              <a:tr h="370840">
                <a:tc>
                  <a:txBody>
                    <a:bodyPr/>
                    <a:lstStyle/>
                    <a:p>
                      <a:pPr algn="ctr">
                        <a:lnSpc>
                          <a:spcPct val="107000"/>
                        </a:lnSpc>
                        <a:spcAft>
                          <a:spcPts val="800"/>
                        </a:spcAft>
                      </a:pPr>
                      <a:r>
                        <a:rPr lang="en-IN" sz="18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marL="203200" indent="-203200" algn="just">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Observations of Lift Committee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800" kern="1200" dirty="0">
                          <a:solidFill>
                            <a:schemeClr val="dk1"/>
                          </a:solidFill>
                          <a:effectLst/>
                          <a:latin typeface="+mn-lt"/>
                          <a:ea typeface="+mn-ea"/>
                          <a:cs typeface="+mn-cs"/>
                        </a:rPr>
                        <a:t>The factory is ordinary. Even the storage of different items is not there. </a:t>
                      </a:r>
                      <a:endParaRPr lang="en-IN" sz="1800" kern="1200" dirty="0">
                        <a:solidFill>
                          <a:schemeClr val="dk1"/>
                        </a:solidFill>
                        <a:effectLst/>
                        <a:latin typeface="+mn-lt"/>
                        <a:ea typeface="+mn-ea"/>
                        <a:cs typeface="+mn-cs"/>
                      </a:endParaRPr>
                    </a:p>
                  </a:txBody>
                  <a:tcPr marL="68580" marR="68580" marT="0" marB="0"/>
                </a:tc>
                <a:tc>
                  <a:txBody>
                    <a:bodyPr/>
                    <a:lstStyle/>
                    <a:p>
                      <a:pPr>
                        <a:lnSpc>
                          <a:spcPct val="107000"/>
                        </a:lnSpc>
                        <a:spcAft>
                          <a:spcPts val="800"/>
                        </a:spcAft>
                      </a:pPr>
                      <a:r>
                        <a:rPr lang="en-US" sz="1800" kern="1200" dirty="0">
                          <a:solidFill>
                            <a:schemeClr val="dk1"/>
                          </a:solidFill>
                          <a:effectLst/>
                          <a:latin typeface="+mn-lt"/>
                          <a:ea typeface="+mn-ea"/>
                          <a:cs typeface="+mn-cs"/>
                        </a:rPr>
                        <a:t>Visited the store as Factory of OTIS is in Bangalore. Not considered to visit factory as per its reputation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800" kern="1200" dirty="0">
                          <a:solidFill>
                            <a:schemeClr val="dk1"/>
                          </a:solidFill>
                          <a:effectLst/>
                          <a:latin typeface="+mn-lt"/>
                          <a:ea typeface="+mn-ea"/>
                          <a:cs typeface="+mn-cs"/>
                        </a:rPr>
                        <a:t>Manufacturing all possible items in their factory at Ghaziabad and found to be satisfactory.</a:t>
                      </a:r>
                      <a:endParaRPr lang="en-IN"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2867135989"/>
                  </a:ext>
                </a:extLst>
              </a:tr>
            </a:tbl>
          </a:graphicData>
        </a:graphic>
      </p:graphicFrame>
    </p:spTree>
    <p:extLst>
      <p:ext uri="{BB962C8B-B14F-4D97-AF65-F5344CB8AC3E}">
        <p14:creationId xmlns:p14="http://schemas.microsoft.com/office/powerpoint/2010/main" xmlns="" val="361533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C283561-A27C-269C-E896-230BCA6289FE}"/>
              </a:ext>
            </a:extLst>
          </p:cNvPr>
          <p:cNvSpPr txBox="1"/>
          <p:nvPr/>
        </p:nvSpPr>
        <p:spPr>
          <a:xfrm>
            <a:off x="344424" y="66203"/>
            <a:ext cx="11503152" cy="416204"/>
          </a:xfrm>
          <a:prstGeom prst="rect">
            <a:avLst/>
          </a:prstGeom>
          <a:noFill/>
        </p:spPr>
        <p:txBody>
          <a:bodyPr wrap="square">
            <a:spAutoFit/>
          </a:bodyPr>
          <a:lstStyle/>
          <a:p>
            <a:pPr marL="1652588" indent="-2052638" algn="just" defTabSz="1792288">
              <a:lnSpc>
                <a:spcPct val="115000"/>
              </a:lnSpc>
              <a:spcAft>
                <a:spcPts val="1000"/>
              </a:spcAft>
              <a:tabLst>
                <a:tab pos="514350" algn="l"/>
              </a:tabLst>
            </a:pPr>
            <a:r>
              <a:rPr lang="en-US" sz="1800" b="1" dirty="0">
                <a:effectLst/>
                <a:latin typeface="Arial" panose="020B0604020202020204" pitchFamily="34" charset="0"/>
                <a:ea typeface="Times New Roman" panose="02020603050405020304" pitchFamily="18" charset="0"/>
                <a:cs typeface="Mangal" panose="02040503050203030202" pitchFamily="18" charset="0"/>
              </a:rPr>
              <a:t>SGBM 2023.2	To finalize the work </a:t>
            </a:r>
            <a:r>
              <a:rPr lang="en-US" sz="2000" b="1" dirty="0">
                <a:effectLst/>
                <a:latin typeface="Arial" panose="020B0604020202020204" pitchFamily="34" charset="0"/>
                <a:ea typeface="Times New Roman" panose="02020603050405020304" pitchFamily="18" charset="0"/>
                <a:cs typeface="Mangal" panose="02040503050203030202" pitchFamily="18" charset="0"/>
              </a:rPr>
              <a:t>order</a:t>
            </a:r>
            <a:r>
              <a:rPr lang="en-US" sz="1800" b="1" dirty="0">
                <a:effectLst/>
                <a:latin typeface="Arial" panose="020B0604020202020204" pitchFamily="34" charset="0"/>
                <a:ea typeface="Times New Roman" panose="02020603050405020304" pitchFamily="18" charset="0"/>
                <a:cs typeface="Mangal" panose="02040503050203030202" pitchFamily="18" charset="0"/>
              </a:rPr>
              <a:t> for Lifts		</a:t>
            </a:r>
            <a:r>
              <a:rPr lang="en-US" sz="18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1800" b="1" dirty="0">
                <a:effectLst/>
                <a:latin typeface="Arial" panose="020B0604020202020204" pitchFamily="34" charset="0"/>
                <a:ea typeface="Times New Roman" panose="02020603050405020304" pitchFamily="18" charset="0"/>
                <a:cs typeface="Mangal" panose="02040503050203030202" pitchFamily="18" charset="0"/>
              </a:rPr>
              <a:t>……..</a:t>
            </a:r>
          </a:p>
        </p:txBody>
      </p:sp>
      <p:graphicFrame>
        <p:nvGraphicFramePr>
          <p:cNvPr id="3" name="Table 2">
            <a:extLst>
              <a:ext uri="{FF2B5EF4-FFF2-40B4-BE49-F238E27FC236}">
                <a16:creationId xmlns:a16="http://schemas.microsoft.com/office/drawing/2014/main" xmlns="" id="{1991F935-4EF0-5281-5DF3-2643AA6A349B}"/>
              </a:ext>
            </a:extLst>
          </p:cNvPr>
          <p:cNvGraphicFramePr>
            <a:graphicFrameLocks noGrp="1"/>
          </p:cNvGraphicFramePr>
          <p:nvPr>
            <p:extLst>
              <p:ext uri="{D42A27DB-BD31-4B8C-83A1-F6EECF244321}">
                <p14:modId xmlns:p14="http://schemas.microsoft.com/office/powerpoint/2010/main" xmlns="" val="1855258458"/>
              </p:ext>
            </p:extLst>
          </p:nvPr>
        </p:nvGraphicFramePr>
        <p:xfrm>
          <a:off x="438912" y="371229"/>
          <a:ext cx="10972800" cy="4645787"/>
        </p:xfrm>
        <a:graphic>
          <a:graphicData uri="http://schemas.openxmlformats.org/drawingml/2006/table">
            <a:tbl>
              <a:tblPr firstRow="1" bandRow="1">
                <a:tableStyleId>{5C22544A-7EE6-4342-B048-85BDC9FD1C3A}</a:tableStyleId>
              </a:tblPr>
              <a:tblGrid>
                <a:gridCol w="758952">
                  <a:extLst>
                    <a:ext uri="{9D8B030D-6E8A-4147-A177-3AD203B41FA5}">
                      <a16:colId xmlns:a16="http://schemas.microsoft.com/office/drawing/2014/main" xmlns="" val="1853591193"/>
                    </a:ext>
                  </a:extLst>
                </a:gridCol>
                <a:gridCol w="3630168">
                  <a:extLst>
                    <a:ext uri="{9D8B030D-6E8A-4147-A177-3AD203B41FA5}">
                      <a16:colId xmlns:a16="http://schemas.microsoft.com/office/drawing/2014/main" xmlns="" val="1492284044"/>
                    </a:ext>
                  </a:extLst>
                </a:gridCol>
                <a:gridCol w="1892808">
                  <a:extLst>
                    <a:ext uri="{9D8B030D-6E8A-4147-A177-3AD203B41FA5}">
                      <a16:colId xmlns:a16="http://schemas.microsoft.com/office/drawing/2014/main" xmlns="" val="4251159594"/>
                    </a:ext>
                  </a:extLst>
                </a:gridCol>
                <a:gridCol w="2267712">
                  <a:extLst>
                    <a:ext uri="{9D8B030D-6E8A-4147-A177-3AD203B41FA5}">
                      <a16:colId xmlns:a16="http://schemas.microsoft.com/office/drawing/2014/main" xmlns="" val="1618613021"/>
                    </a:ext>
                  </a:extLst>
                </a:gridCol>
                <a:gridCol w="2423160">
                  <a:extLst>
                    <a:ext uri="{9D8B030D-6E8A-4147-A177-3AD203B41FA5}">
                      <a16:colId xmlns:a16="http://schemas.microsoft.com/office/drawing/2014/main" xmlns="" val="960993809"/>
                    </a:ext>
                  </a:extLst>
                </a:gridCol>
              </a:tblGrid>
              <a:tr h="370840">
                <a:tc>
                  <a:txBody>
                    <a:bodyPr/>
                    <a:lstStyle/>
                    <a:p>
                      <a:pPr>
                        <a:lnSpc>
                          <a:spcPct val="107000"/>
                        </a:lnSpc>
                        <a:spcAft>
                          <a:spcPts val="80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S/NO</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REQUIREMENTS/CONDITIONS</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EISA</a:t>
                      </a: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OTIS</a:t>
                      </a: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800" b="1" u="sng">
                          <a:effectLst/>
                          <a:latin typeface="Arial" panose="020B0604020202020204" pitchFamily="34" charset="0"/>
                          <a:ea typeface="Calibri" panose="020F0502020204030204" pitchFamily="34" charset="0"/>
                          <a:cs typeface="Arial" panose="020B0604020202020204" pitchFamily="34" charset="0"/>
                        </a:rPr>
                        <a:t>ECE</a:t>
                      </a:r>
                      <a:endParaRPr lang="en-IN" sz="18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 </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531172721"/>
                  </a:ext>
                </a:extLst>
              </a:tr>
              <a:tr h="741680">
                <a:tc>
                  <a:txBody>
                    <a:bodyPr/>
                    <a:lstStyle/>
                    <a:p>
                      <a:pPr algn="ctr">
                        <a:lnSpc>
                          <a:spcPct val="107000"/>
                        </a:lnSpc>
                        <a:spcAft>
                          <a:spcPts val="800"/>
                        </a:spcAft>
                      </a:pPr>
                      <a:r>
                        <a:rPr lang="en-IN" sz="1800" dirty="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marL="203200" indent="-203200" algn="just">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Cost of all 120 Lifts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Rs 6,13,93,000 + GST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Rs 12,44,70,000+ GST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RS 11,50,00,800 including GST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39592561"/>
                  </a:ext>
                </a:extLst>
              </a:tr>
              <a:tr h="370840">
                <a:tc>
                  <a:txBody>
                    <a:bodyPr/>
                    <a:lstStyle/>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8</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Dismantling of old lifts and all civil works related to new lift installation including water proofing in all 120 blocks.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Rs 37 thousand per lift + GST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Rs 44,40,000+GST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Rs. 2 lakhs per lift+GST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Rs 2,40,00,000+GST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Rs 1.52  lakhs per lift including GST.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Buyback after dismantling is Rs. 65000/- per lift.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Rs 1,04,40,000 including GST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12991324"/>
                  </a:ext>
                </a:extLst>
              </a:tr>
              <a:tr h="370840">
                <a:tc>
                  <a:txBody>
                    <a:bodyPr/>
                    <a:lstStyle/>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9</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Cost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6,58,33,000 + GST</a:t>
                      </a:r>
                      <a:endParaRPr lang="en-IN"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Rs 14,84,70,000/- + GST</a:t>
                      </a:r>
                      <a:endParaRPr lang="en-IN"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Rs. 12,54,40,800/- including GST</a:t>
                      </a:r>
                      <a:endParaRPr lang="en-IN"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26857952"/>
                  </a:ext>
                </a:extLst>
              </a:tr>
              <a:tr h="370840">
                <a:tc>
                  <a:txBody>
                    <a:bodyPr/>
                    <a:lstStyle/>
                    <a:p>
                      <a:pPr algn="ctr"/>
                      <a:r>
                        <a:rPr lang="en-IN" sz="1800" dirty="0"/>
                        <a:t>10</a:t>
                      </a:r>
                    </a:p>
                  </a:txBody>
                  <a:tcPr/>
                </a:tc>
                <a:tc>
                  <a:txBody>
                    <a:bodyPr/>
                    <a:lstStyle/>
                    <a:p>
                      <a:pPr algn="just">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TOTAL COST TO SOCIETY</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Rs. 7,76,82,940/-</a:t>
                      </a:r>
                      <a:endParaRPr lang="en-IN"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RS. 17,51,94,600/-</a:t>
                      </a:r>
                      <a:endParaRPr lang="en-IN"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Rs. 12,54,40,800/-</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23632332"/>
                  </a:ext>
                </a:extLst>
              </a:tr>
            </a:tbl>
          </a:graphicData>
        </a:graphic>
      </p:graphicFrame>
      <p:sp>
        <p:nvSpPr>
          <p:cNvPr id="5" name="TextBox 4">
            <a:extLst>
              <a:ext uri="{FF2B5EF4-FFF2-40B4-BE49-F238E27FC236}">
                <a16:creationId xmlns:a16="http://schemas.microsoft.com/office/drawing/2014/main" xmlns="" id="{889C62F1-E828-F791-C9D9-15661B483A51}"/>
              </a:ext>
            </a:extLst>
          </p:cNvPr>
          <p:cNvSpPr txBox="1"/>
          <p:nvPr/>
        </p:nvSpPr>
        <p:spPr>
          <a:xfrm>
            <a:off x="438912" y="4969710"/>
            <a:ext cx="11408664" cy="2031325"/>
          </a:xfrm>
          <a:prstGeom prst="rect">
            <a:avLst/>
          </a:prstGeom>
          <a:noFill/>
        </p:spPr>
        <p:txBody>
          <a:bodyPr wrap="square">
            <a:spAutoFit/>
          </a:bodyPr>
          <a:lstStyle/>
          <a:p>
            <a:r>
              <a:rPr lang="en-US" sz="1800" b="1" u="sng" dirty="0">
                <a:effectLst/>
                <a:latin typeface="Arial" panose="020B0604020202020204" pitchFamily="34" charset="0"/>
                <a:ea typeface="Calibri" panose="020F0502020204030204" pitchFamily="34" charset="0"/>
                <a:cs typeface="Times New Roman" panose="02020603050405020304" pitchFamily="18" charset="0"/>
              </a:rPr>
              <a:t>Committee &amp; BOM Recommendations:</a:t>
            </a:r>
            <a:r>
              <a:rPr lang="en-US" sz="1800" dirty="0">
                <a:effectLst/>
                <a:latin typeface="Arial" panose="020B0604020202020204" pitchFamily="34" charset="0"/>
                <a:ea typeface="Calibri" panose="020F0502020204030204" pitchFamily="34" charset="0"/>
                <a:cs typeface="Times New Roman" panose="02020603050405020304" pitchFamily="18" charset="0"/>
              </a:rPr>
              <a:t> ECE make is optimally suited for replacement of existing 120 lifts of Kendriya Vihar – II based on their technical specifications, infrastructure facilities, work completion time and added advantage over other available options despite of being L2.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effectLst/>
              <a:latin typeface="Arial" panose="020B0604020202020204" pitchFamily="34" charset="0"/>
              <a:ea typeface="Times New Roman" panose="02020603050405020304" pitchFamily="18" charset="0"/>
              <a:cs typeface="Mangal" panose="02040503050203030202" pitchFamily="18" charset="0"/>
            </a:endParaRPr>
          </a:p>
          <a:p>
            <a:r>
              <a:rPr lang="en-US" b="1" dirty="0">
                <a:effectLst/>
                <a:latin typeface="Arial" panose="020B0604020202020204" pitchFamily="34" charset="0"/>
                <a:ea typeface="Times New Roman" panose="02020603050405020304" pitchFamily="18" charset="0"/>
                <a:cs typeface="Mangal" panose="02040503050203030202" pitchFamily="18" charset="0"/>
              </a:rPr>
              <a:t>SGBM Decision on Work Order for 120 Lifts: </a:t>
            </a:r>
            <a:r>
              <a:rPr lang="en-US" dirty="0">
                <a:effectLst/>
                <a:latin typeface="Arial" panose="020B0604020202020204" pitchFamily="34" charset="0"/>
                <a:ea typeface="Times New Roman" panose="02020603050405020304" pitchFamily="18" charset="0"/>
                <a:cs typeface="Mangal" panose="02040503050203030202" pitchFamily="18" charset="0"/>
              </a:rPr>
              <a:t>Order should be placed as per the recommendations of Committee and BOM. </a:t>
            </a:r>
            <a:r>
              <a:rPr lang="en-US" dirty="0">
                <a:latin typeface="Arial" panose="020B0604020202020204" pitchFamily="34" charset="0"/>
                <a:ea typeface="Times New Roman" panose="02020603050405020304" pitchFamily="18" charset="0"/>
                <a:cs typeface="Mangal" panose="02040503050203030202" pitchFamily="18" charset="0"/>
              </a:rPr>
              <a:t>Further SGBM directed to</a:t>
            </a:r>
            <a:r>
              <a:rPr lang="en-US" dirty="0">
                <a:effectLst/>
                <a:latin typeface="Arial" panose="020B0604020202020204" pitchFamily="34" charset="0"/>
                <a:ea typeface="Times New Roman" panose="02020603050405020304" pitchFamily="18" charset="0"/>
                <a:cs typeface="Mangal" panose="02040503050203030202" pitchFamily="18" charset="0"/>
              </a:rPr>
              <a:t> negotiate for three year comprehensive warranty  and camera</a:t>
            </a:r>
            <a:r>
              <a:rPr lang="en-US" dirty="0">
                <a:latin typeface="Arial" panose="020B0604020202020204" pitchFamily="34" charset="0"/>
                <a:ea typeface="Times New Roman" panose="02020603050405020304" pitchFamily="18" charset="0"/>
                <a:cs typeface="Mangal" panose="02040503050203030202" pitchFamily="18" charset="0"/>
              </a:rPr>
              <a:t>. The AMC cost should also be taken from the company. </a:t>
            </a:r>
            <a:endParaRPr lang="en-IN" dirty="0"/>
          </a:p>
        </p:txBody>
      </p:sp>
    </p:spTree>
    <p:extLst>
      <p:ext uri="{BB962C8B-B14F-4D97-AF65-F5344CB8AC3E}">
        <p14:creationId xmlns:p14="http://schemas.microsoft.com/office/powerpoint/2010/main" xmlns="" val="111172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11F6865-3EE2-079F-6703-DECCE3066852}"/>
              </a:ext>
            </a:extLst>
          </p:cNvPr>
          <p:cNvSpPr txBox="1"/>
          <p:nvPr/>
        </p:nvSpPr>
        <p:spPr>
          <a:xfrm>
            <a:off x="519954" y="387223"/>
            <a:ext cx="11564470" cy="3134961"/>
          </a:xfrm>
          <a:prstGeom prst="rect">
            <a:avLst/>
          </a:prstGeom>
          <a:noFill/>
        </p:spPr>
        <p:txBody>
          <a:bodyPr wrap="square">
            <a:spAutoFit/>
          </a:bodyPr>
          <a:lstStyle/>
          <a:p>
            <a:pPr marL="1835150" indent="-2235200" algn="just" defTabSz="1792288">
              <a:lnSpc>
                <a:spcPct val="115000"/>
              </a:lnSpc>
              <a:spcAft>
                <a:spcPts val="1000"/>
              </a:spcAft>
              <a:tabLst>
                <a:tab pos="514350" algn="l"/>
              </a:tabLst>
            </a:pPr>
            <a:r>
              <a:rPr lang="en-US" sz="1800" b="1" dirty="0">
                <a:effectLst/>
                <a:latin typeface="Arial" panose="020B0604020202020204" pitchFamily="34" charset="0"/>
                <a:ea typeface="Times New Roman" panose="02020603050405020304" pitchFamily="18" charset="0"/>
                <a:cs typeface="Mangal" panose="02040503050203030202" pitchFamily="18" charset="0"/>
              </a:rPr>
              <a:t>SGBM 2023.3:   To finalize the election schedule and appointment of Returning Officer.</a:t>
            </a:r>
          </a:p>
          <a:p>
            <a:pPr marL="1792288" indent="-1703388" algn="just" defTabSz="1792288">
              <a:lnSpc>
                <a:spcPct val="115000"/>
              </a:lnSpc>
              <a:spcAft>
                <a:spcPts val="1000"/>
              </a:spcAft>
              <a:tabLst>
                <a:tab pos="268288" algn="l"/>
              </a:tabLst>
            </a:pPr>
            <a:r>
              <a:rPr lang="en-US" b="1" dirty="0">
                <a:latin typeface="Arial" panose="020B0604020202020204" pitchFamily="34" charset="0"/>
                <a:ea typeface="Times New Roman" panose="02020603050405020304" pitchFamily="18" charset="0"/>
                <a:cs typeface="Mangal" panose="02040503050203030202" pitchFamily="18" charset="0"/>
              </a:rPr>
              <a:t>BOM Decision:</a:t>
            </a:r>
            <a:r>
              <a:rPr lang="en-US" dirty="0">
                <a:latin typeface="Arial" panose="020B0604020202020204" pitchFamily="34" charset="0"/>
                <a:ea typeface="Times New Roman" panose="02020603050405020304" pitchFamily="18" charset="0"/>
                <a:cs typeface="Mangal" panose="02040503050203030202" pitchFamily="18" charset="0"/>
              </a:rPr>
              <a:t> President has suggested to appoint Shri Shashi Pal Sharma, as returning officer which was agreed upon by members. Further, </a:t>
            </a:r>
            <a:r>
              <a:rPr lang="en-US" dirty="0" err="1">
                <a:latin typeface="Arial" panose="020B0604020202020204" pitchFamily="34" charset="0"/>
                <a:ea typeface="Times New Roman" panose="02020603050405020304" pitchFamily="18" charset="0"/>
                <a:cs typeface="Mangal" panose="02040503050203030202" pitchFamily="18" charset="0"/>
              </a:rPr>
              <a:t>i</a:t>
            </a:r>
            <a:r>
              <a:rPr lang="en-IN" sz="1800" dirty="0">
                <a:solidFill>
                  <a:srgbClr val="000000"/>
                </a:solidFill>
                <a:effectLst/>
                <a:latin typeface="Arial" panose="020B0604020202020204" pitchFamily="34" charset="0"/>
                <a:ea typeface="Calibri" panose="020F0502020204030204" pitchFamily="34" charset="0"/>
              </a:rPr>
              <a:t>t was unanimously decided that election should be conducted on 25</a:t>
            </a:r>
            <a:r>
              <a:rPr lang="en-IN" sz="1800" baseline="30000" dirty="0">
                <a:solidFill>
                  <a:srgbClr val="000000"/>
                </a:solidFill>
                <a:effectLst/>
                <a:latin typeface="Arial" panose="020B0604020202020204" pitchFamily="34" charset="0"/>
                <a:ea typeface="Calibri" panose="020F0502020204030204" pitchFamily="34" charset="0"/>
              </a:rPr>
              <a:t>th</a:t>
            </a:r>
            <a:r>
              <a:rPr lang="en-IN" sz="1800" dirty="0">
                <a:solidFill>
                  <a:srgbClr val="000000"/>
                </a:solidFill>
                <a:effectLst/>
                <a:latin typeface="Arial" panose="020B0604020202020204" pitchFamily="34" charset="0"/>
                <a:ea typeface="Calibri" panose="020F0502020204030204" pitchFamily="34" charset="0"/>
              </a:rPr>
              <a:t> February 2024 (Sunday).</a:t>
            </a:r>
          </a:p>
          <a:p>
            <a:pPr marL="1882775" indent="-1882775" algn="just" defTabSz="1792288">
              <a:lnSpc>
                <a:spcPct val="115000"/>
              </a:lnSpc>
              <a:spcAft>
                <a:spcPts val="1000"/>
              </a:spcAft>
              <a:tabLst>
                <a:tab pos="514350" algn="l"/>
              </a:tabLst>
            </a:pP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SGBM Decision: </a:t>
            </a: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is the decision of BOM and should be decided by BOM. SGBM objected on the name and advised to reconsider the name of Returning Officer.</a:t>
            </a:r>
            <a:endParaRPr lang="en-IN" dirty="0">
              <a:effectLst/>
              <a:latin typeface="Arial" panose="020B0604020202020204" pitchFamily="34" charset="0"/>
              <a:ea typeface="Times New Roman" panose="02020603050405020304" pitchFamily="18" charset="0"/>
              <a:cs typeface="Arial" panose="020B0604020202020204" pitchFamily="34" charset="0"/>
            </a:endParaRPr>
          </a:p>
          <a:p>
            <a:pPr marL="1882775" indent="-1882775" algn="just" defTabSz="1792288">
              <a:lnSpc>
                <a:spcPct val="115000"/>
              </a:lnSpc>
              <a:spcAft>
                <a:spcPts val="1000"/>
              </a:spcAft>
              <a:tabLst>
                <a:tab pos="514350" algn="l"/>
              </a:tabLst>
            </a:pPr>
            <a:endParaRPr lang="en-IN" sz="1800" dirty="0">
              <a:effectLst/>
              <a:latin typeface="Calibri" panose="020F0502020204030204" pitchFamily="34" charset="0"/>
              <a:ea typeface="Calibri" panose="020F0502020204030204" pitchFamily="34" charset="0"/>
            </a:endParaRPr>
          </a:p>
          <a:p>
            <a:pPr marL="2371725" indent="-2771775" algn="just" defTabSz="1792288">
              <a:lnSpc>
                <a:spcPct val="115000"/>
              </a:lnSpc>
              <a:spcAft>
                <a:spcPts val="1000"/>
              </a:spcAft>
              <a:tabLst>
                <a:tab pos="514350" algn="l"/>
              </a:tabLst>
            </a:pPr>
            <a:endParaRPr lang="en-IN"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xmlns="" val="14522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C8D5FAA-BD1C-0702-9E9D-AC4B99FD8700}"/>
              </a:ext>
            </a:extLst>
          </p:cNvPr>
          <p:cNvSpPr txBox="1"/>
          <p:nvPr/>
        </p:nvSpPr>
        <p:spPr>
          <a:xfrm>
            <a:off x="587188" y="1488140"/>
            <a:ext cx="10766611" cy="4741170"/>
          </a:xfrm>
          <a:prstGeom prst="rect">
            <a:avLst/>
          </a:prstGeom>
          <a:noFill/>
        </p:spPr>
        <p:txBody>
          <a:bodyPr wrap="square">
            <a:spAutoFit/>
          </a:bodyPr>
          <a:lstStyle/>
          <a:p>
            <a:pPr marL="2371725" indent="-2771775" algn="just" defTabSz="1792288">
              <a:lnSpc>
                <a:spcPct val="115000"/>
              </a:lnSpc>
              <a:spcAft>
                <a:spcPts val="1000"/>
              </a:spcAft>
              <a:tabLst>
                <a:tab pos="514350" algn="l"/>
              </a:tabLst>
            </a:pPr>
            <a:r>
              <a:rPr lang="en-US" sz="2000" dirty="0">
                <a:effectLst/>
                <a:latin typeface="Arial" panose="020B0604020202020204" pitchFamily="34" charset="0"/>
                <a:ea typeface="Times New Roman" panose="02020603050405020304" pitchFamily="18" charset="0"/>
                <a:cs typeface="Mangal" panose="02040503050203030202" pitchFamily="18" charset="0"/>
              </a:rPr>
              <a:t>SGBM 2023.1	To consider and dispose of the points of Special Audit Report for the period from Financial Year 2014-2015 to 2018-2019.</a:t>
            </a:r>
            <a:endParaRPr lang="en-IN" dirty="0">
              <a:effectLst/>
              <a:latin typeface="Calibri" panose="020F0502020204030204" pitchFamily="34" charset="0"/>
              <a:ea typeface="Times New Roman" panose="02020603050405020304" pitchFamily="18" charset="0"/>
              <a:cs typeface="Mangal" panose="02040503050203030202" pitchFamily="18" charset="0"/>
            </a:endParaRPr>
          </a:p>
          <a:p>
            <a:pPr marL="2371725" indent="-2771775" algn="just" defTabSz="1792288">
              <a:lnSpc>
                <a:spcPct val="115000"/>
              </a:lnSpc>
              <a:spcAft>
                <a:spcPts val="1000"/>
              </a:spcAft>
              <a:tabLst>
                <a:tab pos="514350" algn="l"/>
              </a:tabLst>
            </a:pPr>
            <a:r>
              <a:rPr lang="en-US" sz="2000" dirty="0">
                <a:effectLst/>
                <a:latin typeface="Arial" panose="020B0604020202020204" pitchFamily="34" charset="0"/>
                <a:ea typeface="Times New Roman" panose="02020603050405020304" pitchFamily="18" charset="0"/>
                <a:cs typeface="Mangal" panose="02040503050203030202" pitchFamily="18" charset="0"/>
              </a:rPr>
              <a:t>SGBM 2023.2	To finalize the work order for Lifts along with decision for replacement of remaining 24 lifts.</a:t>
            </a:r>
            <a:endParaRPr lang="en-IN" dirty="0">
              <a:effectLst/>
              <a:latin typeface="Calibri" panose="020F0502020204030204" pitchFamily="34" charset="0"/>
              <a:ea typeface="Times New Roman" panose="02020603050405020304" pitchFamily="18" charset="0"/>
              <a:cs typeface="Mangal" panose="02040503050203030202" pitchFamily="18" charset="0"/>
            </a:endParaRPr>
          </a:p>
          <a:p>
            <a:pPr marL="2371725" indent="-2771775" algn="just" defTabSz="1792288">
              <a:lnSpc>
                <a:spcPct val="115000"/>
              </a:lnSpc>
              <a:spcAft>
                <a:spcPts val="1000"/>
              </a:spcAft>
              <a:tabLst>
                <a:tab pos="514350" algn="l"/>
              </a:tabLst>
            </a:pPr>
            <a:r>
              <a:rPr lang="en-US" sz="2000" dirty="0">
                <a:effectLst/>
                <a:latin typeface="Arial" panose="020B0604020202020204" pitchFamily="34" charset="0"/>
                <a:ea typeface="Times New Roman" panose="02020603050405020304" pitchFamily="18" charset="0"/>
                <a:cs typeface="Mangal" panose="02040503050203030202" pitchFamily="18" charset="0"/>
              </a:rPr>
              <a:t>SGBM 2023.3	To finalize the election schedule and appointment of Returning Officer.</a:t>
            </a:r>
            <a:endParaRPr lang="en-IN" dirty="0">
              <a:effectLst/>
              <a:latin typeface="Calibri" panose="020F0502020204030204" pitchFamily="34" charset="0"/>
              <a:ea typeface="Times New Roman" panose="02020603050405020304" pitchFamily="18" charset="0"/>
              <a:cs typeface="Mangal" panose="02040503050203030202" pitchFamily="18" charset="0"/>
            </a:endParaRPr>
          </a:p>
          <a:p>
            <a:pPr marL="2371725" indent="-2771775" algn="just" defTabSz="1792288">
              <a:lnSpc>
                <a:spcPct val="115000"/>
              </a:lnSpc>
              <a:spcAft>
                <a:spcPts val="1000"/>
              </a:spcAft>
              <a:tabLst>
                <a:tab pos="514350" algn="l"/>
              </a:tabLst>
            </a:pPr>
            <a:r>
              <a:rPr lang="en-US" sz="2000" dirty="0">
                <a:effectLst/>
                <a:latin typeface="Arial" panose="020B0604020202020204" pitchFamily="34" charset="0"/>
                <a:ea typeface="Times New Roman" panose="02020603050405020304" pitchFamily="18" charset="0"/>
                <a:cs typeface="Mangal" panose="02040503050203030202" pitchFamily="18" charset="0"/>
              </a:rPr>
              <a:t>SGBM 2023.4	To reconsider the process of automatic enhancement of Subscription Charges from April every year.</a:t>
            </a:r>
            <a:endParaRPr lang="en-IN" dirty="0">
              <a:effectLst/>
              <a:latin typeface="Calibri" panose="020F0502020204030204" pitchFamily="34" charset="0"/>
              <a:ea typeface="Times New Roman" panose="02020603050405020304" pitchFamily="18" charset="0"/>
              <a:cs typeface="Mangal" panose="02040503050203030202" pitchFamily="18" charset="0"/>
            </a:endParaRPr>
          </a:p>
          <a:p>
            <a:pPr marL="2371725" indent="-2771775" algn="just" defTabSz="1792288">
              <a:lnSpc>
                <a:spcPct val="115000"/>
              </a:lnSpc>
              <a:spcAft>
                <a:spcPts val="1000"/>
              </a:spcAft>
              <a:tabLst>
                <a:tab pos="514350" algn="l"/>
              </a:tabLst>
            </a:pPr>
            <a:r>
              <a:rPr lang="en-US" sz="2000" dirty="0">
                <a:effectLst/>
                <a:latin typeface="Arial" panose="020B0604020202020204" pitchFamily="34" charset="0"/>
                <a:ea typeface="Times New Roman" panose="02020603050405020304" pitchFamily="18" charset="0"/>
                <a:cs typeface="Mangal" panose="02040503050203030202" pitchFamily="18" charset="0"/>
              </a:rPr>
              <a:t>SGBM 2023.5	To constitute a committee for monitoring of Infrastructure fund utilization and work related with this fund.</a:t>
            </a:r>
            <a:endParaRPr lang="en-IN" dirty="0">
              <a:effectLst/>
              <a:latin typeface="Calibri" panose="020F0502020204030204" pitchFamily="34" charset="0"/>
              <a:ea typeface="Times New Roman" panose="02020603050405020304" pitchFamily="18" charset="0"/>
              <a:cs typeface="Mangal" panose="02040503050203030202" pitchFamily="18" charset="0"/>
            </a:endParaRPr>
          </a:p>
          <a:p>
            <a:pPr marL="2371725" indent="-2771775" algn="just" defTabSz="1792288">
              <a:lnSpc>
                <a:spcPct val="115000"/>
              </a:lnSpc>
              <a:spcAft>
                <a:spcPts val="1000"/>
              </a:spcAft>
              <a:tabLst>
                <a:tab pos="514350" algn="l"/>
              </a:tabLst>
            </a:pPr>
            <a:r>
              <a:rPr lang="en-US" sz="2000" dirty="0">
                <a:effectLst/>
                <a:latin typeface="Arial" panose="020B0604020202020204" pitchFamily="34" charset="0"/>
                <a:ea typeface="Times New Roman" panose="02020603050405020304" pitchFamily="18" charset="0"/>
                <a:cs typeface="Mangal" panose="02040503050203030202" pitchFamily="18" charset="0"/>
              </a:rPr>
              <a:t>SGBM 2023.6	To propose the action on members working against the interest of Apartment Owners’ Association.</a:t>
            </a:r>
            <a:endParaRPr lang="en-IN"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6F2BC9B0-83A3-C464-A607-620C0ABD9CF3}"/>
              </a:ext>
            </a:extLst>
          </p:cNvPr>
          <p:cNvSpPr txBox="1"/>
          <p:nvPr/>
        </p:nvSpPr>
        <p:spPr>
          <a:xfrm>
            <a:off x="2980764" y="407896"/>
            <a:ext cx="5645520" cy="584775"/>
          </a:xfrm>
          <a:prstGeom prst="rect">
            <a:avLst/>
          </a:prstGeom>
          <a:noFill/>
        </p:spPr>
        <p:txBody>
          <a:bodyPr wrap="none" rtlCol="0">
            <a:spAutoFit/>
          </a:bodyPr>
          <a:lstStyle/>
          <a:p>
            <a:r>
              <a:rPr lang="en-US" sz="3200" b="1" u="sng" dirty="0"/>
              <a:t>AGENDA POINTS OF SGBM 2023</a:t>
            </a:r>
          </a:p>
        </p:txBody>
      </p:sp>
    </p:spTree>
    <p:extLst>
      <p:ext uri="{BB962C8B-B14F-4D97-AF65-F5344CB8AC3E}">
        <p14:creationId xmlns:p14="http://schemas.microsoft.com/office/powerpoint/2010/main" xmlns="" val="21047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378638F-7FBB-8137-921C-A74958AF343D}"/>
              </a:ext>
            </a:extLst>
          </p:cNvPr>
          <p:cNvSpPr txBox="1"/>
          <p:nvPr/>
        </p:nvSpPr>
        <p:spPr>
          <a:xfrm>
            <a:off x="430305" y="416207"/>
            <a:ext cx="11331389" cy="3781805"/>
          </a:xfrm>
          <a:prstGeom prst="rect">
            <a:avLst/>
          </a:prstGeom>
          <a:noFill/>
        </p:spPr>
        <p:txBody>
          <a:bodyPr wrap="square">
            <a:spAutoFit/>
          </a:bodyPr>
          <a:lstStyle/>
          <a:p>
            <a:pPr marL="1655763" indent="-2055813" algn="just" defTabSz="1792288">
              <a:lnSpc>
                <a:spcPct val="115000"/>
              </a:lnSpc>
              <a:spcAft>
                <a:spcPts val="1000"/>
              </a:spcAft>
              <a:tabLst>
                <a:tab pos="514350" algn="l"/>
              </a:tabLst>
            </a:pPr>
            <a:r>
              <a:rPr lang="en-US" sz="1800" b="1" dirty="0">
                <a:effectLst/>
                <a:latin typeface="Arial" panose="020B0604020202020204" pitchFamily="34" charset="0"/>
                <a:ea typeface="Times New Roman" panose="02020603050405020304" pitchFamily="18" charset="0"/>
                <a:cs typeface="Mangal" panose="02040503050203030202" pitchFamily="18" charset="0"/>
              </a:rPr>
              <a:t>SGBM 2023.4	To reconsider the process of automatic enhancement of Subscription Charges from April every year.</a:t>
            </a:r>
          </a:p>
          <a:p>
            <a:pPr algn="just">
              <a:lnSpc>
                <a:spcPct val="115000"/>
              </a:lnSpc>
              <a:spcAft>
                <a:spcPts val="1000"/>
              </a:spcAft>
            </a:pPr>
            <a:r>
              <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BOM Response:</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IN" sz="1800" dirty="0">
                <a:solidFill>
                  <a:srgbClr val="000000"/>
                </a:solidFill>
                <a:effectLst/>
                <a:latin typeface="Arial" panose="020B0604020202020204" pitchFamily="34" charset="0"/>
                <a:ea typeface="Calibri" panose="020F0502020204030204" pitchFamily="34" charset="0"/>
              </a:rPr>
              <a:t>The existing arrangement of automatic enhancement of subscription charges from April every year delegates power of enhancement of subscription to BOM without holding AGBM as seen in previous years.</a:t>
            </a:r>
            <a:endParaRPr lang="en-IN" sz="1800" dirty="0">
              <a:effectLst/>
              <a:latin typeface="Calibri" panose="020F0502020204030204" pitchFamily="34" charset="0"/>
              <a:ea typeface="Calibri" panose="020F0502020204030204" pitchFamily="34" charset="0"/>
            </a:endParaRPr>
          </a:p>
          <a:p>
            <a:pPr algn="just">
              <a:lnSpc>
                <a:spcPct val="115000"/>
              </a:lnSpc>
              <a:spcAft>
                <a:spcPts val="1000"/>
              </a:spcAft>
            </a:pPr>
            <a:r>
              <a:rPr lang="en-IN" sz="1800" dirty="0">
                <a:solidFill>
                  <a:srgbClr val="000000"/>
                </a:solidFill>
                <a:effectLst/>
                <a:latin typeface="Arial" panose="020B0604020202020204" pitchFamily="34" charset="0"/>
                <a:ea typeface="Calibri" panose="020F0502020204030204" pitchFamily="34" charset="0"/>
              </a:rPr>
              <a:t>BOM strongly recommends that this delegation of power to BOM for automatic enhancement may be withdrawn and the decision on enhancement / reduction of subscription charges may be taken in Annual General Body Meeting as per KV-II by-laws.  </a:t>
            </a:r>
            <a:endParaRPr lang="en-IN" sz="1800" dirty="0">
              <a:effectLst/>
              <a:latin typeface="Calibri" panose="020F0502020204030204" pitchFamily="34" charset="0"/>
              <a:ea typeface="Calibri" panose="020F0502020204030204" pitchFamily="34" charset="0"/>
            </a:endParaRPr>
          </a:p>
          <a:p>
            <a:pPr algn="just">
              <a:spcBef>
                <a:spcPts val="1370"/>
              </a:spcBef>
            </a:pP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SGBM Decision: </a:t>
            </a:r>
            <a:r>
              <a:rPr lang="en-IN"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SGBM unanimously agreed on it.</a:t>
            </a:r>
          </a:p>
          <a:p>
            <a:pPr marL="1655763" indent="-2055813" algn="just" defTabSz="1792288">
              <a:lnSpc>
                <a:spcPct val="115000"/>
              </a:lnSpc>
              <a:spcAft>
                <a:spcPts val="1000"/>
              </a:spcAft>
              <a:tabLst>
                <a:tab pos="514350" algn="l"/>
              </a:tabLst>
            </a:pPr>
            <a:endParaRPr lang="en-IN" b="1"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xmlns="" val="1193896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3A5D3C6-C545-C5B8-4064-43BDC99BB75C}"/>
              </a:ext>
            </a:extLst>
          </p:cNvPr>
          <p:cNvSpPr txBox="1"/>
          <p:nvPr/>
        </p:nvSpPr>
        <p:spPr>
          <a:xfrm>
            <a:off x="300317" y="425172"/>
            <a:ext cx="11591365" cy="4082271"/>
          </a:xfrm>
          <a:prstGeom prst="rect">
            <a:avLst/>
          </a:prstGeom>
          <a:noFill/>
        </p:spPr>
        <p:txBody>
          <a:bodyPr wrap="square">
            <a:spAutoFit/>
          </a:bodyPr>
          <a:lstStyle/>
          <a:p>
            <a:pPr marL="1655763" indent="-2055813" algn="just" defTabSz="1792288">
              <a:lnSpc>
                <a:spcPct val="115000"/>
              </a:lnSpc>
              <a:spcAft>
                <a:spcPts val="1000"/>
              </a:spcAft>
              <a:tabLst>
                <a:tab pos="514350" algn="l"/>
              </a:tabLst>
            </a:pPr>
            <a:r>
              <a:rPr lang="en-US" sz="1800" b="1" dirty="0">
                <a:effectLst/>
                <a:latin typeface="Arial" panose="020B0604020202020204" pitchFamily="34" charset="0"/>
                <a:ea typeface="Times New Roman" panose="02020603050405020304" pitchFamily="18" charset="0"/>
                <a:cs typeface="Mangal" panose="02040503050203030202" pitchFamily="18" charset="0"/>
              </a:rPr>
              <a:t>SGBM 2023.5	To constitute a committee for monitoring of Infrastructure fund utilization and work related with this fund.</a:t>
            </a:r>
          </a:p>
          <a:p>
            <a:pPr algn="just">
              <a:lnSpc>
                <a:spcPct val="115000"/>
              </a:lnSpc>
              <a:spcAft>
                <a:spcPts val="1000"/>
              </a:spcAft>
            </a:pPr>
            <a:r>
              <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BOM Response:</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BOM discussed the point on constitution of committee for monitoring of infrastructure fund utilization and work related with this fund in its 16</a:t>
            </a:r>
            <a:r>
              <a:rPr lang="en-US" sz="1800" baseline="30000" dirty="0">
                <a:solidFill>
                  <a:srgbClr val="000000"/>
                </a:solidFill>
                <a:effectLst/>
                <a:latin typeface="Arial" panose="020B0604020202020204" pitchFamily="34" charset="0"/>
                <a:ea typeface="Calibri" panose="020F0502020204030204" pitchFamily="34" charset="0"/>
                <a:cs typeface="Mangal" panose="02040503050203030202" pitchFamily="18" charset="0"/>
              </a:rPr>
              <a:t>th</a:t>
            </a: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 meeting held on 15</a:t>
            </a:r>
            <a:r>
              <a:rPr lang="en-US" sz="1800" baseline="30000" dirty="0">
                <a:solidFill>
                  <a:srgbClr val="000000"/>
                </a:solidFill>
                <a:effectLst/>
                <a:latin typeface="Arial" panose="020B0604020202020204" pitchFamily="34" charset="0"/>
                <a:ea typeface="Calibri" panose="020F0502020204030204" pitchFamily="34" charset="0"/>
                <a:cs typeface="Mangal" panose="02040503050203030202" pitchFamily="18" charset="0"/>
              </a:rPr>
              <a:t>th</a:t>
            </a: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 December 2023 and unanimously agreed to take it to the SGBM for taking the decision on this aspect. Further, it was proposed that at least Five (5) non BOM members should be the part of committee along with office bearers of incumbent  BOM (President, Vice President, Secretary, Treasurer) and the decision should be taken by majority.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SGBM Decision</a:t>
            </a: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dirty="0">
                <a:solidFill>
                  <a:srgbClr val="000000"/>
                </a:solidFill>
                <a:latin typeface="Arial" panose="020B0604020202020204" pitchFamily="34" charset="0"/>
                <a:ea typeface="Times New Roman" panose="02020603050405020304" pitchFamily="18" charset="0"/>
                <a:cs typeface="Mangal" panose="02040503050203030202" pitchFamily="18" charset="0"/>
              </a:rPr>
              <a:t> Five members committee decided by SGBM is as under:</a:t>
            </a:r>
          </a:p>
          <a:p>
            <a:pPr algn="just">
              <a:lnSpc>
                <a:spcPct val="115000"/>
              </a:lnSpc>
              <a:spcAft>
                <a:spcPts val="1000"/>
              </a:spcAft>
            </a:pPr>
            <a:r>
              <a:rPr lang="en-US" dirty="0">
                <a:solidFill>
                  <a:srgbClr val="000000"/>
                </a:solidFill>
                <a:latin typeface="Arial" panose="020B0604020202020204" pitchFamily="34" charset="0"/>
                <a:ea typeface="Times New Roman" panose="02020603050405020304" pitchFamily="18" charset="0"/>
                <a:cs typeface="Mangal" panose="02040503050203030202" pitchFamily="18" charset="0"/>
              </a:rPr>
              <a:t>		</a:t>
            </a:r>
          </a:p>
          <a:p>
            <a:pPr algn="just">
              <a:lnSpc>
                <a:spcPct val="115000"/>
              </a:lnSpc>
              <a:spcAft>
                <a:spcPts val="1000"/>
              </a:spcAft>
            </a:pPr>
            <a:r>
              <a:rPr lang="en-US" dirty="0">
                <a:solidFill>
                  <a:srgbClr val="0070C0"/>
                </a:solidFill>
                <a:latin typeface="Arial" panose="020B0604020202020204" pitchFamily="34" charset="0"/>
                <a:ea typeface="Times New Roman" panose="02020603050405020304" pitchFamily="18" charset="0"/>
                <a:cs typeface="Mangal" panose="02040503050203030202" pitchFamily="18" charset="0"/>
              </a:rPr>
              <a:t>It has been voted with majority that same penalty as in case of monthly subscription will be imposed on members for not depositing infrastructure fund. </a:t>
            </a:r>
            <a:endParaRPr lang="en-IN"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65871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A3F79D9-6BAB-473E-75B9-634C9DF2EBD0}"/>
              </a:ext>
            </a:extLst>
          </p:cNvPr>
          <p:cNvSpPr txBox="1"/>
          <p:nvPr/>
        </p:nvSpPr>
        <p:spPr>
          <a:xfrm>
            <a:off x="340659" y="506914"/>
            <a:ext cx="11510681" cy="4559197"/>
          </a:xfrm>
          <a:prstGeom prst="rect">
            <a:avLst/>
          </a:prstGeom>
          <a:noFill/>
        </p:spPr>
        <p:txBody>
          <a:bodyPr wrap="square">
            <a:spAutoFit/>
          </a:bodyPr>
          <a:lstStyle/>
          <a:p>
            <a:pPr marL="1744663" indent="-2144713" algn="just" defTabSz="1792288">
              <a:lnSpc>
                <a:spcPct val="115000"/>
              </a:lnSpc>
              <a:spcAft>
                <a:spcPts val="1000"/>
              </a:spcAft>
              <a:tabLst>
                <a:tab pos="514350" algn="l"/>
              </a:tabLst>
            </a:pPr>
            <a:r>
              <a:rPr lang="en-US" sz="1800" b="1" dirty="0">
                <a:effectLst/>
                <a:latin typeface="Arial" panose="020B0604020202020204" pitchFamily="34" charset="0"/>
                <a:ea typeface="Times New Roman" panose="02020603050405020304" pitchFamily="18" charset="0"/>
                <a:cs typeface="Mangal" panose="02040503050203030202" pitchFamily="18" charset="0"/>
              </a:rPr>
              <a:t>SGBM 2023.6	To propose the action on members working against the interest of Apartment Owners’ Association.</a:t>
            </a:r>
          </a:p>
          <a:p>
            <a:pPr algn="just">
              <a:lnSpc>
                <a:spcPct val="115000"/>
              </a:lnSpc>
              <a:spcAft>
                <a:spcPts val="1000"/>
              </a:spcAft>
            </a:pPr>
            <a:r>
              <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BOM Response:</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IN" sz="1800" dirty="0">
                <a:solidFill>
                  <a:srgbClr val="000000"/>
                </a:solidFill>
                <a:effectLst/>
                <a:latin typeface="Arial" panose="020B0604020202020204" pitchFamily="34" charset="0"/>
                <a:ea typeface="Calibri" panose="020F0502020204030204" pitchFamily="34" charset="0"/>
              </a:rPr>
              <a:t>BOM unanimously decided to take action on the members who are working against the interest of Apartment Owners Association of KV-II by restricting such members from electoral process after getting approval from SGBM.   {Ref: - UP Apartment Laws Chapter III Point 5 states that </a:t>
            </a:r>
            <a:r>
              <a:rPr lang="en-IN" sz="1800" b="1" i="1" dirty="0">
                <a:solidFill>
                  <a:srgbClr val="000000"/>
                </a:solidFill>
                <a:effectLst/>
                <a:latin typeface="Arial" panose="020B0604020202020204" pitchFamily="34" charset="0"/>
                <a:ea typeface="Calibri" panose="020F0502020204030204" pitchFamily="34" charset="0"/>
              </a:rPr>
              <a:t>“ common area and facilities shall not, in any manner, be transferred  and shall undivided. Further, no apartment owner, or any other person, shall be eligible to initiate any action for the partition or separate possession, or division of any part thereof ”</a:t>
            </a:r>
            <a:r>
              <a:rPr lang="en-IN" sz="1800" dirty="0">
                <a:solidFill>
                  <a:srgbClr val="000000"/>
                </a:solidFill>
                <a:effectLst/>
                <a:latin typeface="Arial" panose="020B0604020202020204" pitchFamily="34" charset="0"/>
                <a:ea typeface="Calibri" panose="020F0502020204030204" pitchFamily="34" charset="0"/>
              </a:rPr>
              <a:t>}</a:t>
            </a:r>
            <a:r>
              <a:rPr lang="en-IN" sz="1800" b="1" dirty="0">
                <a:solidFill>
                  <a:srgbClr val="000000"/>
                </a:solidFill>
                <a:effectLst/>
                <a:latin typeface="Arial" panose="020B0604020202020204" pitchFamily="34" charset="0"/>
                <a:ea typeface="Calibri" panose="020F0502020204030204" pitchFamily="34" charset="0"/>
              </a:rPr>
              <a:t>.</a:t>
            </a:r>
          </a:p>
          <a:p>
            <a:pPr marL="804863" indent="-804863"/>
            <a:r>
              <a:rPr lang="en-US" sz="1800" b="1" u="sng" dirty="0">
                <a:effectLst/>
                <a:latin typeface="Arial" panose="020B0604020202020204" pitchFamily="34" charset="0"/>
                <a:ea typeface="Calibri" panose="020F0502020204030204" pitchFamily="34" charset="0"/>
              </a:rPr>
              <a:t>Decision of 10</a:t>
            </a:r>
            <a:r>
              <a:rPr lang="en-US" sz="1800" b="1" u="sng" baseline="30000" dirty="0">
                <a:effectLst/>
                <a:latin typeface="Arial" panose="020B0604020202020204" pitchFamily="34" charset="0"/>
                <a:ea typeface="Calibri" panose="020F0502020204030204" pitchFamily="34" charset="0"/>
              </a:rPr>
              <a:t>th</a:t>
            </a:r>
            <a:r>
              <a:rPr lang="en-US" sz="1800" b="1" u="sng" dirty="0">
                <a:effectLst/>
                <a:latin typeface="Arial" panose="020B0604020202020204" pitchFamily="34" charset="0"/>
                <a:ea typeface="Calibri" panose="020F0502020204030204" pitchFamily="34" charset="0"/>
              </a:rPr>
              <a:t> AGBM held on 02</a:t>
            </a:r>
            <a:r>
              <a:rPr lang="en-US" sz="1800" b="1" u="sng" baseline="30000" dirty="0">
                <a:effectLst/>
                <a:latin typeface="Arial" panose="020B0604020202020204" pitchFamily="34" charset="0"/>
                <a:ea typeface="Calibri" panose="020F0502020204030204" pitchFamily="34" charset="0"/>
              </a:rPr>
              <a:t>nd</a:t>
            </a:r>
            <a:r>
              <a:rPr lang="en-US" sz="1800" b="1" u="sng" dirty="0">
                <a:effectLst/>
                <a:latin typeface="Arial" panose="020B0604020202020204" pitchFamily="34" charset="0"/>
                <a:ea typeface="Calibri" panose="020F0502020204030204" pitchFamily="34" charset="0"/>
              </a:rPr>
              <a:t> July 2023:</a:t>
            </a:r>
          </a:p>
          <a:p>
            <a:pPr marL="1162050" indent="-1162050"/>
            <a:r>
              <a:rPr lang="en-US" sz="1800" dirty="0">
                <a:effectLst/>
                <a:latin typeface="Arial" panose="020B0604020202020204" pitchFamily="34" charset="0"/>
                <a:ea typeface="Calibri" panose="020F0502020204030204" pitchFamily="34" charset="0"/>
              </a:rPr>
              <a:t>10.13.2      To hold the election for constitution of a Committee to look after the affairs of unified temple complex.</a:t>
            </a:r>
          </a:p>
          <a:p>
            <a:pPr marL="1162050" indent="-1162050"/>
            <a:r>
              <a:rPr lang="en-US" sz="1800" dirty="0">
                <a:effectLst/>
              </a:rPr>
              <a:t>	All the Members of AOA will have the voting rights to elect a 10 member Committee.</a:t>
            </a:r>
          </a:p>
          <a:p>
            <a:pPr marL="1162050" indent="-1162050"/>
            <a:r>
              <a:rPr lang="en-US" dirty="0">
                <a:latin typeface="Calibri" panose="020F0502020204030204" pitchFamily="34" charset="0"/>
                <a:ea typeface="Calibri" panose="020F0502020204030204" pitchFamily="34" charset="0"/>
                <a:cs typeface="Mangal" panose="02040503050203030202" pitchFamily="18" charset="0"/>
              </a:rPr>
              <a:t>	</a:t>
            </a:r>
            <a:r>
              <a:rPr lang="en-US" sz="1800" dirty="0">
                <a:effectLst/>
                <a:latin typeface="Arial" panose="020B0604020202020204" pitchFamily="34" charset="0"/>
                <a:ea typeface="Calibri" panose="020F0502020204030204" pitchFamily="34" charset="0"/>
              </a:rPr>
              <a:t>The Committee will manage and look into all the affairs of the unified temple complex.</a:t>
            </a:r>
          </a:p>
          <a:p>
            <a:pPr marL="1162050" indent="-1162050"/>
            <a:endParaRPr lang="en-US" sz="1800" dirty="0">
              <a:effectLst/>
              <a:latin typeface="Arial" panose="020B0604020202020204" pitchFamily="34" charset="0"/>
              <a:ea typeface="Calibri" panose="020F0502020204030204" pitchFamily="34" charset="0"/>
            </a:endParaRPr>
          </a:p>
          <a:p>
            <a:pPr marL="1162050" indent="-1162050"/>
            <a:r>
              <a:rPr lang="en-US" b="1" u="sng" dirty="0">
                <a:latin typeface="Arial" panose="020B0604020202020204" pitchFamily="34" charset="0"/>
                <a:ea typeface="Calibri" panose="020F0502020204030204" pitchFamily="34" charset="0"/>
              </a:rPr>
              <a:t>Petition filed by Shiv Radha Krishna Sewa Samiti having approx. 80 members of the Association:</a:t>
            </a:r>
            <a:endParaRPr lang="en-US" sz="1800" b="1" u="sng" dirty="0">
              <a:effectLst/>
              <a:latin typeface="Arial" panose="020B0604020202020204" pitchFamily="34" charset="0"/>
              <a:ea typeface="Calibri" panose="020F0502020204030204" pitchFamily="34" charset="0"/>
            </a:endParaRPr>
          </a:p>
        </p:txBody>
      </p:sp>
      <p:pic>
        <p:nvPicPr>
          <p:cNvPr id="20" name="Picture 19">
            <a:extLst>
              <a:ext uri="{FF2B5EF4-FFF2-40B4-BE49-F238E27FC236}">
                <a16:creationId xmlns:a16="http://schemas.microsoft.com/office/drawing/2014/main" xmlns="" id="{BCBA4F6E-0DB1-F734-2683-CA4EB07E5FE8}"/>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4887" t="36133" r="9981" b="38000"/>
          <a:stretch/>
        </p:blipFill>
        <p:spPr>
          <a:xfrm>
            <a:off x="420624" y="5066111"/>
            <a:ext cx="4727448" cy="1526948"/>
          </a:xfrm>
          <a:prstGeom prst="rect">
            <a:avLst/>
          </a:prstGeom>
          <a:ln>
            <a:solidFill>
              <a:schemeClr val="accent1"/>
            </a:solidFill>
          </a:ln>
        </p:spPr>
      </p:pic>
      <p:pic>
        <p:nvPicPr>
          <p:cNvPr id="24" name="Picture 23">
            <a:extLst>
              <a:ext uri="{FF2B5EF4-FFF2-40B4-BE49-F238E27FC236}">
                <a16:creationId xmlns:a16="http://schemas.microsoft.com/office/drawing/2014/main" xmlns="" id="{6EA06664-32E2-CAAC-CD1C-540A0342983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112" t="15121" r="7300" b="11789"/>
          <a:stretch/>
        </p:blipFill>
        <p:spPr>
          <a:xfrm>
            <a:off x="5498950" y="5066111"/>
            <a:ext cx="6001512" cy="1695396"/>
          </a:xfrm>
          <a:prstGeom prst="rect">
            <a:avLst/>
          </a:prstGeom>
          <a:ln>
            <a:solidFill>
              <a:schemeClr val="accent1"/>
            </a:solidFill>
          </a:ln>
        </p:spPr>
      </p:pic>
    </p:spTree>
    <p:extLst>
      <p:ext uri="{BB962C8B-B14F-4D97-AF65-F5344CB8AC3E}">
        <p14:creationId xmlns:p14="http://schemas.microsoft.com/office/powerpoint/2010/main" xmlns="" val="1069368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72D1E1C-B3DA-A622-D7A2-BFDB4BD37F02}"/>
              </a:ext>
            </a:extLst>
          </p:cNvPr>
          <p:cNvSpPr txBox="1"/>
          <p:nvPr/>
        </p:nvSpPr>
        <p:spPr>
          <a:xfrm>
            <a:off x="363070" y="242079"/>
            <a:ext cx="11465859" cy="702372"/>
          </a:xfrm>
          <a:prstGeom prst="rect">
            <a:avLst/>
          </a:prstGeom>
          <a:noFill/>
        </p:spPr>
        <p:txBody>
          <a:bodyPr wrap="square">
            <a:spAutoFit/>
          </a:bodyPr>
          <a:lstStyle/>
          <a:p>
            <a:pPr marL="1744663" indent="-2144713" algn="just" defTabSz="1792288">
              <a:lnSpc>
                <a:spcPct val="115000"/>
              </a:lnSpc>
              <a:spcAft>
                <a:spcPts val="1000"/>
              </a:spcAft>
              <a:tabLst>
                <a:tab pos="514350" algn="l"/>
              </a:tabLst>
            </a:pPr>
            <a:r>
              <a:rPr lang="en-US" sz="1800" b="1" dirty="0">
                <a:effectLst/>
                <a:latin typeface="Arial" panose="020B0604020202020204" pitchFamily="34" charset="0"/>
                <a:ea typeface="Times New Roman" panose="02020603050405020304" pitchFamily="18" charset="0"/>
                <a:cs typeface="Mangal" panose="02040503050203030202" pitchFamily="18" charset="0"/>
              </a:rPr>
              <a:t>SGBM 2023.6	To propose the action on members working against the interest of Apartment Owners’ Association.                                                                                                 </a:t>
            </a:r>
            <a:r>
              <a:rPr lang="en-US" sz="18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1800" b="1" dirty="0">
                <a:effectLst/>
                <a:latin typeface="Arial" panose="020B0604020202020204" pitchFamily="34" charset="0"/>
                <a:ea typeface="Times New Roman" panose="02020603050405020304" pitchFamily="18" charset="0"/>
                <a:cs typeface="Mangal" panose="02040503050203030202" pitchFamily="18" charset="0"/>
              </a:rPr>
              <a:t>………</a:t>
            </a:r>
          </a:p>
        </p:txBody>
      </p:sp>
      <p:pic>
        <p:nvPicPr>
          <p:cNvPr id="8" name="Picture 7">
            <a:extLst>
              <a:ext uri="{FF2B5EF4-FFF2-40B4-BE49-F238E27FC236}">
                <a16:creationId xmlns:a16="http://schemas.microsoft.com/office/drawing/2014/main" xmlns="" id="{5BDF1FE7-9649-907B-27A3-1B9B79F638A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4814" t="4575" r="23441"/>
          <a:stretch/>
        </p:blipFill>
        <p:spPr>
          <a:xfrm>
            <a:off x="481942" y="1398854"/>
            <a:ext cx="2257348" cy="4514695"/>
          </a:xfrm>
          <a:prstGeom prst="rect">
            <a:avLst/>
          </a:prstGeom>
          <a:ln>
            <a:solidFill>
              <a:schemeClr val="accent1"/>
            </a:solidFill>
          </a:ln>
        </p:spPr>
      </p:pic>
      <p:pic>
        <p:nvPicPr>
          <p:cNvPr id="9" name="Picture 8">
            <a:extLst>
              <a:ext uri="{FF2B5EF4-FFF2-40B4-BE49-F238E27FC236}">
                <a16:creationId xmlns:a16="http://schemas.microsoft.com/office/drawing/2014/main" xmlns="" id="{8F829FD2-E87A-C3A5-DE1F-8F79F58D827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2276" r="13629"/>
          <a:stretch/>
        </p:blipFill>
        <p:spPr>
          <a:xfrm>
            <a:off x="2919804" y="1398854"/>
            <a:ext cx="2584884" cy="4514695"/>
          </a:xfrm>
          <a:prstGeom prst="rect">
            <a:avLst/>
          </a:prstGeom>
          <a:ln>
            <a:solidFill>
              <a:schemeClr val="accent1"/>
            </a:solidFill>
          </a:ln>
        </p:spPr>
      </p:pic>
      <p:pic>
        <p:nvPicPr>
          <p:cNvPr id="10" name="Picture 9">
            <a:extLst>
              <a:ext uri="{FF2B5EF4-FFF2-40B4-BE49-F238E27FC236}">
                <a16:creationId xmlns:a16="http://schemas.microsoft.com/office/drawing/2014/main" xmlns="" id="{ED828BB0-AF64-99C2-9539-0F5C6607CC6B}"/>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24896" t="27315" r="20163" b="65648"/>
          <a:stretch/>
        </p:blipFill>
        <p:spPr>
          <a:xfrm>
            <a:off x="5669782" y="1398854"/>
            <a:ext cx="5994053" cy="993562"/>
          </a:xfrm>
          <a:prstGeom prst="rect">
            <a:avLst/>
          </a:prstGeom>
          <a:ln>
            <a:solidFill>
              <a:schemeClr val="accent1"/>
            </a:solidFill>
          </a:ln>
        </p:spPr>
      </p:pic>
      <p:sp>
        <p:nvSpPr>
          <p:cNvPr id="11" name="Rectangle 10">
            <a:extLst>
              <a:ext uri="{FF2B5EF4-FFF2-40B4-BE49-F238E27FC236}">
                <a16:creationId xmlns:a16="http://schemas.microsoft.com/office/drawing/2014/main" xmlns="" id="{26285A3C-F9DC-32D3-52D9-E7E0E9CB03FD}"/>
              </a:ext>
            </a:extLst>
          </p:cNvPr>
          <p:cNvSpPr/>
          <p:nvPr/>
        </p:nvSpPr>
        <p:spPr>
          <a:xfrm>
            <a:off x="3291840" y="2578608"/>
            <a:ext cx="2039112" cy="356616"/>
          </a:xfrm>
          <a:prstGeom prst="rect">
            <a:avLst/>
          </a:prstGeom>
          <a:solidFill>
            <a:srgbClr val="DFFC0C">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xmlns="" id="{5CE598A1-3FCC-7ACC-607F-CB38E133FF0F}"/>
              </a:ext>
            </a:extLst>
          </p:cNvPr>
          <p:cNvSpPr txBox="1"/>
          <p:nvPr/>
        </p:nvSpPr>
        <p:spPr>
          <a:xfrm>
            <a:off x="5615582" y="2578608"/>
            <a:ext cx="6094476" cy="4913781"/>
          </a:xfrm>
          <a:prstGeom prst="rect">
            <a:avLst/>
          </a:prstGeom>
          <a:noFill/>
        </p:spPr>
        <p:txBody>
          <a:bodyPr wrap="square">
            <a:spAutoFit/>
          </a:bodyPr>
          <a:lstStyle/>
          <a:p>
            <a:pPr marL="400050" indent="-800100" algn="just" defTabSz="1792288">
              <a:lnSpc>
                <a:spcPct val="115000"/>
              </a:lnSpc>
              <a:spcAft>
                <a:spcPts val="1000"/>
              </a:spcAft>
              <a:tabLst>
                <a:tab pos="88900" algn="l"/>
                <a:tab pos="5019675" algn="l"/>
              </a:tabLst>
            </a:pP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SGBM </a:t>
            </a: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Decision: SGBM with majority decided to take action against those members by </a:t>
            </a:r>
            <a:r>
              <a:rPr lang="en-IN"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e-barring them from election process as they may misuse the office, if are elected</a:t>
            </a: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5154613" indent="-5554663" algn="just" defTabSz="1792288">
              <a:lnSpc>
                <a:spcPct val="115000"/>
              </a:lnSpc>
              <a:spcAft>
                <a:spcPts val="1000"/>
              </a:spcAft>
              <a:tabLst>
                <a:tab pos="5019675" algn="l"/>
              </a:tabLst>
            </a:pPr>
            <a:endParaRPr lang="en-IN" b="1"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154613" indent="-5554663" algn="just" defTabSz="1792288">
              <a:lnSpc>
                <a:spcPct val="115000"/>
              </a:lnSpc>
              <a:spcAft>
                <a:spcPts val="1000"/>
              </a:spcAft>
              <a:tabLst>
                <a:tab pos="5019675" algn="l"/>
              </a:tabLst>
            </a:pPr>
            <a:endPar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54613" indent="-5554663" algn="just" defTabSz="1792288">
              <a:lnSpc>
                <a:spcPct val="115000"/>
              </a:lnSpc>
              <a:spcAft>
                <a:spcPts val="1000"/>
              </a:spcAft>
              <a:tabLst>
                <a:tab pos="5019675" algn="l"/>
              </a:tabLst>
            </a:pPr>
            <a:endParaRPr lang="en-IN" b="1"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154613" indent="-5554663" algn="just" defTabSz="1792288">
              <a:lnSpc>
                <a:spcPct val="115000"/>
              </a:lnSpc>
              <a:spcAft>
                <a:spcPts val="1000"/>
              </a:spcAft>
              <a:tabLst>
                <a:tab pos="5019675" algn="l"/>
              </a:tabLst>
            </a:pPr>
            <a:endPar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54613" indent="-5554663" algn="just" defTabSz="1792288">
              <a:lnSpc>
                <a:spcPct val="115000"/>
              </a:lnSpc>
              <a:spcAft>
                <a:spcPts val="1000"/>
              </a:spcAft>
              <a:tabLst>
                <a:tab pos="5019675" algn="l"/>
              </a:tabLst>
            </a:pPr>
            <a:endParaRPr lang="en-IN" b="1"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154613" indent="-5554663" algn="just" defTabSz="1792288">
              <a:lnSpc>
                <a:spcPct val="115000"/>
              </a:lnSpc>
              <a:spcAft>
                <a:spcPts val="1000"/>
              </a:spcAft>
              <a:tabLst>
                <a:tab pos="5019675" algn="l"/>
              </a:tabLst>
            </a:pPr>
            <a:endPar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54613" indent="-5554663" algn="just" defTabSz="1792288">
              <a:lnSpc>
                <a:spcPct val="115000"/>
              </a:lnSpc>
              <a:spcAft>
                <a:spcPts val="1000"/>
              </a:spcAft>
              <a:tabLst>
                <a:tab pos="5019675" algn="l"/>
              </a:tabLst>
            </a:pPr>
            <a:endParaRPr lang="en-IN" b="1"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154613" indent="-5554663" algn="just" defTabSz="1792288">
              <a:lnSpc>
                <a:spcPct val="115000"/>
              </a:lnSpc>
              <a:spcAft>
                <a:spcPts val="1000"/>
              </a:spcAft>
              <a:tabLst>
                <a:tab pos="5019675" algn="l"/>
              </a:tabLst>
            </a:pPr>
            <a:endPar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881878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F71F2A5-0659-2DDE-472A-B3202950FA1E}"/>
              </a:ext>
            </a:extLst>
          </p:cNvPr>
          <p:cNvSpPr/>
          <p:nvPr/>
        </p:nvSpPr>
        <p:spPr>
          <a:xfrm>
            <a:off x="1661677" y="1348847"/>
            <a:ext cx="8868646" cy="3154710"/>
          </a:xfrm>
          <a:prstGeom prst="rect">
            <a:avLst/>
          </a:prstGeom>
          <a:noFill/>
        </p:spPr>
        <p:txBody>
          <a:bodyPr wrap="none" lIns="91440" tIns="45720" rIns="91440" bIns="45720">
            <a:spAutoFit/>
          </a:bodyPr>
          <a:lstStyle/>
          <a:p>
            <a:pPr algn="ctr"/>
            <a:r>
              <a:rPr lang="en-US" sz="199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THANKS</a:t>
            </a:r>
          </a:p>
        </p:txBody>
      </p:sp>
    </p:spTree>
    <p:extLst>
      <p:ext uri="{BB962C8B-B14F-4D97-AF65-F5344CB8AC3E}">
        <p14:creationId xmlns:p14="http://schemas.microsoft.com/office/powerpoint/2010/main" xmlns="" val="169159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1C3A42A-6667-5EB3-8B86-60B4BAD30E68}"/>
              </a:ext>
            </a:extLst>
          </p:cNvPr>
          <p:cNvSpPr/>
          <p:nvPr/>
        </p:nvSpPr>
        <p:spPr>
          <a:xfrm>
            <a:off x="6867144" y="4251960"/>
            <a:ext cx="4786974" cy="3840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xmlns="" id="{A645FD72-6BC6-906C-58AF-C1280CCEC18F}"/>
              </a:ext>
            </a:extLst>
          </p:cNvPr>
          <p:cNvPicPr>
            <a:picLocks noChangeAspect="1"/>
          </p:cNvPicPr>
          <p:nvPr/>
        </p:nvPicPr>
        <p:blipFill>
          <a:blip r:embed="rId2"/>
          <a:stretch>
            <a:fillRect/>
          </a:stretch>
        </p:blipFill>
        <p:spPr>
          <a:xfrm>
            <a:off x="5179885" y="3429000"/>
            <a:ext cx="6345779" cy="965216"/>
          </a:xfrm>
          <a:prstGeom prst="rect">
            <a:avLst/>
          </a:prstGeom>
          <a:solidFill>
            <a:srgbClr val="D5FD0B">
              <a:alpha val="14902"/>
            </a:srgbClr>
          </a:solidFill>
          <a:ln>
            <a:solidFill>
              <a:schemeClr val="tx1"/>
            </a:solidFill>
          </a:ln>
        </p:spPr>
      </p:pic>
      <p:sp>
        <p:nvSpPr>
          <p:cNvPr id="3" name="TextBox 2">
            <a:extLst>
              <a:ext uri="{FF2B5EF4-FFF2-40B4-BE49-F238E27FC236}">
                <a16:creationId xmlns:a16="http://schemas.microsoft.com/office/drawing/2014/main" xmlns="" id="{FFC61E87-96CB-4EA8-DE6E-609586C9B97C}"/>
              </a:ext>
            </a:extLst>
          </p:cNvPr>
          <p:cNvSpPr txBox="1"/>
          <p:nvPr/>
        </p:nvSpPr>
        <p:spPr>
          <a:xfrm>
            <a:off x="367552" y="210019"/>
            <a:ext cx="11627223" cy="777457"/>
          </a:xfrm>
          <a:prstGeom prst="rect">
            <a:avLst/>
          </a:prstGeom>
          <a:noFill/>
        </p:spPr>
        <p:txBody>
          <a:bodyPr wrap="square">
            <a:spAutoFit/>
          </a:bodyPr>
          <a:lstStyle/>
          <a:p>
            <a:pPr marL="1744663" indent="-2144713" algn="just" defTabSz="1792288">
              <a:lnSpc>
                <a:spcPct val="115000"/>
              </a:lnSpc>
              <a:spcAft>
                <a:spcPts val="1000"/>
              </a:spcAft>
              <a:tabLst>
                <a:tab pos="514350" algn="l"/>
              </a:tabLst>
            </a:pPr>
            <a:r>
              <a:rPr lang="en-US" sz="2000" b="1" dirty="0">
                <a:effectLst/>
                <a:latin typeface="Arial" panose="020B0604020202020204" pitchFamily="34" charset="0"/>
                <a:ea typeface="Times New Roman" panose="02020603050405020304" pitchFamily="18" charset="0"/>
                <a:cs typeface="Mangal" panose="02040503050203030202" pitchFamily="18" charset="0"/>
              </a:rPr>
              <a:t>SGBM 2023.1	To consider and dispose of the points of Audit Report for the period from Financial Year 2014-2015 to 2018-2019.</a:t>
            </a:r>
            <a:endParaRPr lang="en-IN" sz="2000" b="1"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5" name="Picture 4">
            <a:extLst>
              <a:ext uri="{FF2B5EF4-FFF2-40B4-BE49-F238E27FC236}">
                <a16:creationId xmlns:a16="http://schemas.microsoft.com/office/drawing/2014/main" xmlns="" id="{1AFD2063-C4E1-0D64-F2E1-E3959814095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3924" t="9150" r="4487" b="11765"/>
          <a:stretch/>
        </p:blipFill>
        <p:spPr>
          <a:xfrm>
            <a:off x="537882" y="1199784"/>
            <a:ext cx="3953436" cy="5423648"/>
          </a:xfrm>
          <a:prstGeom prst="rect">
            <a:avLst/>
          </a:prstGeom>
          <a:ln>
            <a:solidFill>
              <a:schemeClr val="tx1"/>
            </a:solidFill>
          </a:ln>
        </p:spPr>
      </p:pic>
      <p:sp>
        <p:nvSpPr>
          <p:cNvPr id="11" name="Rectangle 10">
            <a:extLst>
              <a:ext uri="{FF2B5EF4-FFF2-40B4-BE49-F238E27FC236}">
                <a16:creationId xmlns:a16="http://schemas.microsoft.com/office/drawing/2014/main" xmlns="" id="{A84E3078-B722-EDAD-F730-0B14223C4745}"/>
              </a:ext>
            </a:extLst>
          </p:cNvPr>
          <p:cNvSpPr/>
          <p:nvPr/>
        </p:nvSpPr>
        <p:spPr>
          <a:xfrm>
            <a:off x="537882" y="4251960"/>
            <a:ext cx="3953436" cy="448056"/>
          </a:xfrm>
          <a:prstGeom prst="rect">
            <a:avLst/>
          </a:prstGeom>
          <a:solidFill>
            <a:srgbClr val="D5FD0B">
              <a:alpha val="1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Arrow Connector 12">
            <a:extLst>
              <a:ext uri="{FF2B5EF4-FFF2-40B4-BE49-F238E27FC236}">
                <a16:creationId xmlns:a16="http://schemas.microsoft.com/office/drawing/2014/main" xmlns="" id="{13383584-25B2-54FE-AFA6-FE5B44B5CDF1}"/>
              </a:ext>
            </a:extLst>
          </p:cNvPr>
          <p:cNvCxnSpPr/>
          <p:nvPr/>
        </p:nvCxnSpPr>
        <p:spPr>
          <a:xfrm flipV="1">
            <a:off x="4491318" y="3429000"/>
            <a:ext cx="688567" cy="822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xmlns="" id="{CBCF97C4-1E6C-7A3B-D42D-021ADBF9E9A9}"/>
              </a:ext>
            </a:extLst>
          </p:cNvPr>
          <p:cNvCxnSpPr/>
          <p:nvPr/>
        </p:nvCxnSpPr>
        <p:spPr>
          <a:xfrm flipV="1">
            <a:off x="4491318" y="4394216"/>
            <a:ext cx="688567" cy="30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4143683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3A17A70-9441-E97D-9000-0D2031C464A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853" t="2400" r="10256"/>
          <a:stretch/>
        </p:blipFill>
        <p:spPr>
          <a:xfrm>
            <a:off x="1764792" y="1024128"/>
            <a:ext cx="3516493" cy="5559552"/>
          </a:xfrm>
          <a:prstGeom prst="rect">
            <a:avLst/>
          </a:prstGeom>
          <a:ln>
            <a:solidFill>
              <a:schemeClr val="tx1"/>
            </a:solidFill>
          </a:ln>
        </p:spPr>
      </p:pic>
      <p:pic>
        <p:nvPicPr>
          <p:cNvPr id="5" name="Picture 4">
            <a:extLst>
              <a:ext uri="{FF2B5EF4-FFF2-40B4-BE49-F238E27FC236}">
                <a16:creationId xmlns:a16="http://schemas.microsoft.com/office/drawing/2014/main" xmlns="" id="{085EAF04-22AB-D28D-8139-C3E866EE7125}"/>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7266" r="8358"/>
          <a:stretch/>
        </p:blipFill>
        <p:spPr>
          <a:xfrm>
            <a:off x="6096000" y="1024128"/>
            <a:ext cx="3624828" cy="5559552"/>
          </a:xfrm>
          <a:prstGeom prst="rect">
            <a:avLst/>
          </a:prstGeom>
          <a:ln>
            <a:solidFill>
              <a:schemeClr val="tx1"/>
            </a:solidFill>
          </a:ln>
        </p:spPr>
      </p:pic>
      <p:sp>
        <p:nvSpPr>
          <p:cNvPr id="7" name="TextBox 6">
            <a:extLst>
              <a:ext uri="{FF2B5EF4-FFF2-40B4-BE49-F238E27FC236}">
                <a16:creationId xmlns:a16="http://schemas.microsoft.com/office/drawing/2014/main" xmlns="" id="{1C4CE4D1-584D-68B4-734E-BAD14D3C85F7}"/>
              </a:ext>
            </a:extLst>
          </p:cNvPr>
          <p:cNvSpPr txBox="1"/>
          <p:nvPr/>
        </p:nvSpPr>
        <p:spPr>
          <a:xfrm>
            <a:off x="578358" y="79171"/>
            <a:ext cx="11327130" cy="830997"/>
          </a:xfrm>
          <a:prstGeom prst="rect">
            <a:avLst/>
          </a:prstGeom>
          <a:noFill/>
        </p:spPr>
        <p:txBody>
          <a:bodyPr wrap="square">
            <a:spAutoFit/>
          </a:bodyPr>
          <a:lstStyle/>
          <a:p>
            <a:pPr algn="ctr"/>
            <a:r>
              <a:rPr lang="en-US" sz="2400" b="1" dirty="0">
                <a:effectLst/>
                <a:latin typeface="Arial" panose="020B0604020202020204" pitchFamily="34" charset="0"/>
                <a:ea typeface="Times New Roman" panose="02020603050405020304" pitchFamily="18" charset="0"/>
                <a:cs typeface="Mangal" panose="02040503050203030202" pitchFamily="18" charset="0"/>
              </a:rPr>
              <a:t>Audit Report for the period from Financial Year 2014-2015 to 2018-2019 Submitted by CA Ashok Kumar Agarwal</a:t>
            </a:r>
            <a:endParaRPr lang="en-IN" sz="2400" dirty="0"/>
          </a:p>
        </p:txBody>
      </p:sp>
    </p:spTree>
    <p:extLst>
      <p:ext uri="{BB962C8B-B14F-4D97-AF65-F5344CB8AC3E}">
        <p14:creationId xmlns:p14="http://schemas.microsoft.com/office/powerpoint/2010/main" xmlns="" val="341897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EE0EAF-E763-FC9E-3B24-7A361AA0F485}"/>
              </a:ext>
            </a:extLst>
          </p:cNvPr>
          <p:cNvSpPr txBox="1"/>
          <p:nvPr/>
        </p:nvSpPr>
        <p:spPr>
          <a:xfrm>
            <a:off x="578358" y="79171"/>
            <a:ext cx="11327130" cy="830997"/>
          </a:xfrm>
          <a:prstGeom prst="rect">
            <a:avLst/>
          </a:prstGeom>
          <a:noFill/>
        </p:spPr>
        <p:txBody>
          <a:bodyPr wrap="square">
            <a:spAutoFit/>
          </a:bodyPr>
          <a:lstStyle/>
          <a:p>
            <a:pPr algn="ctr"/>
            <a:r>
              <a:rPr lang="en-US" sz="2400" b="1" dirty="0">
                <a:effectLst/>
                <a:latin typeface="Arial" panose="020B0604020202020204" pitchFamily="34" charset="0"/>
                <a:ea typeface="Times New Roman" panose="02020603050405020304" pitchFamily="18" charset="0"/>
                <a:cs typeface="Mangal" panose="02040503050203030202" pitchFamily="18" charset="0"/>
              </a:rPr>
              <a:t>Audit Report for the period from Financial Year 2014-2015 to 2018-2019 Submitted by CA Ashok Kumar Agarwal             </a:t>
            </a:r>
            <a:r>
              <a:rPr lang="en-US" sz="24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2400" b="1" dirty="0">
                <a:effectLst/>
                <a:latin typeface="Arial" panose="020B0604020202020204" pitchFamily="34" charset="0"/>
                <a:ea typeface="Times New Roman" panose="02020603050405020304" pitchFamily="18" charset="0"/>
                <a:cs typeface="Mangal" panose="02040503050203030202" pitchFamily="18" charset="0"/>
              </a:rPr>
              <a:t>………</a:t>
            </a:r>
            <a:endParaRPr lang="en-IN" sz="2400" dirty="0"/>
          </a:p>
        </p:txBody>
      </p:sp>
      <p:sp>
        <p:nvSpPr>
          <p:cNvPr id="5" name="TextBox 4">
            <a:extLst>
              <a:ext uri="{FF2B5EF4-FFF2-40B4-BE49-F238E27FC236}">
                <a16:creationId xmlns:a16="http://schemas.microsoft.com/office/drawing/2014/main" xmlns="" id="{1E704480-EC2F-D13E-B399-2C6F4F4806D3}"/>
              </a:ext>
            </a:extLst>
          </p:cNvPr>
          <p:cNvSpPr txBox="1"/>
          <p:nvPr/>
        </p:nvSpPr>
        <p:spPr>
          <a:xfrm>
            <a:off x="377571" y="910168"/>
            <a:ext cx="11436858" cy="3898503"/>
          </a:xfrm>
          <a:prstGeom prst="rect">
            <a:avLst/>
          </a:prstGeom>
          <a:noFill/>
        </p:spPr>
        <p:txBody>
          <a:bodyPr wrap="square">
            <a:spAutoFit/>
          </a:bodyPr>
          <a:lstStyle/>
          <a:p>
            <a:pPr algn="just">
              <a:spcBef>
                <a:spcPts val="70"/>
              </a:spcBef>
            </a:pPr>
            <a:r>
              <a:rPr lang="en-US" sz="1800" b="1" dirty="0">
                <a:solidFill>
                  <a:srgbClr val="010100"/>
                </a:solidFill>
                <a:effectLst/>
                <a:latin typeface="Arial" panose="020B0604020202020204" pitchFamily="34" charset="0"/>
                <a:ea typeface="Times New Roman" panose="02020603050405020304" pitchFamily="18" charset="0"/>
              </a:rPr>
              <a:t>1. </a:t>
            </a:r>
            <a:r>
              <a:rPr lang="en-US" sz="1800" dirty="0">
                <a:solidFill>
                  <a:srgbClr val="0A0A00"/>
                </a:solidFill>
                <a:effectLst/>
                <a:latin typeface="Arial" panose="020B0604020202020204" pitchFamily="34" charset="0"/>
                <a:ea typeface="Times New Roman" panose="02020603050405020304" pitchFamily="18" charset="0"/>
              </a:rPr>
              <a:t>A.Y. </a:t>
            </a:r>
            <a:r>
              <a:rPr lang="en-US" sz="1800" dirty="0">
                <a:solidFill>
                  <a:srgbClr val="040400"/>
                </a:solidFill>
                <a:effectLst/>
                <a:latin typeface="Arial" panose="020B0604020202020204" pitchFamily="34" charset="0"/>
                <a:ea typeface="Times New Roman" panose="02020603050405020304" pitchFamily="18" charset="0"/>
              </a:rPr>
              <a:t>2016-17</a:t>
            </a:r>
            <a:r>
              <a:rPr lang="en-US" sz="1800" dirty="0">
                <a:solidFill>
                  <a:srgbClr val="FDFD00"/>
                </a:solidFill>
                <a:effectLst/>
                <a:latin typeface="Arial" panose="020B0604020202020204" pitchFamily="34" charset="0"/>
                <a:ea typeface="Times New Roman" panose="02020603050405020304" pitchFamily="18" charset="0"/>
              </a:rPr>
              <a:t>, </a:t>
            </a:r>
            <a:r>
              <a:rPr lang="en-US" sz="1800" dirty="0">
                <a:solidFill>
                  <a:srgbClr val="020200"/>
                </a:solidFill>
                <a:effectLst/>
                <a:latin typeface="Arial" panose="020B0604020202020204" pitchFamily="34" charset="0"/>
                <a:ea typeface="Times New Roman" panose="02020603050405020304" pitchFamily="18" charset="0"/>
              </a:rPr>
              <a:t>Order </a:t>
            </a:r>
            <a:r>
              <a:rPr lang="en-US" sz="1800" dirty="0">
                <a:solidFill>
                  <a:srgbClr val="080800"/>
                </a:solidFill>
                <a:effectLst/>
                <a:latin typeface="Arial" panose="020B0604020202020204" pitchFamily="34" charset="0"/>
                <a:ea typeface="Times New Roman" panose="02020603050405020304" pitchFamily="18" charset="0"/>
              </a:rPr>
              <a:t>dated </a:t>
            </a:r>
            <a:r>
              <a:rPr lang="en-US" sz="1800" dirty="0">
                <a:solidFill>
                  <a:srgbClr val="030300"/>
                </a:solidFill>
                <a:effectLst/>
                <a:latin typeface="Arial" panose="020B0604020202020204" pitchFamily="34" charset="0"/>
                <a:ea typeface="Times New Roman" panose="02020603050405020304" pitchFamily="18" charset="0"/>
              </a:rPr>
              <a:t>29-03-2018 CRN- </a:t>
            </a:r>
            <a:r>
              <a:rPr lang="en-US" sz="1800" dirty="0">
                <a:solidFill>
                  <a:srgbClr val="080800"/>
                </a:solidFill>
                <a:effectLst/>
                <a:latin typeface="Arial" panose="020B0604020202020204" pitchFamily="34" charset="0"/>
                <a:ea typeface="Times New Roman" panose="02020603050405020304" pitchFamily="18" charset="0"/>
              </a:rPr>
              <a:t>CPC</a:t>
            </a:r>
            <a:r>
              <a:rPr lang="en-US" sz="1800" dirty="0">
                <a:solidFill>
                  <a:srgbClr val="0A0A00"/>
                </a:solidFill>
                <a:effectLst/>
                <a:latin typeface="Arial" panose="020B0604020202020204" pitchFamily="34" charset="0"/>
                <a:ea typeface="Times New Roman" panose="02020603050405020304" pitchFamily="18" charset="0"/>
              </a:rPr>
              <a:t>/</a:t>
            </a:r>
            <a:r>
              <a:rPr lang="en-US" sz="1800" dirty="0">
                <a:solidFill>
                  <a:srgbClr val="040400"/>
                </a:solidFill>
                <a:effectLst/>
                <a:latin typeface="Arial" panose="020B0604020202020204" pitchFamily="34" charset="0"/>
                <a:ea typeface="Times New Roman" panose="02020603050405020304" pitchFamily="18" charset="0"/>
              </a:rPr>
              <a:t>1617</a:t>
            </a:r>
            <a:r>
              <a:rPr lang="en-US" sz="1800" dirty="0">
                <a:solidFill>
                  <a:srgbClr val="0E0E00"/>
                </a:solidFill>
                <a:effectLst/>
                <a:latin typeface="Arial" panose="020B0604020202020204" pitchFamily="34" charset="0"/>
                <a:ea typeface="Times New Roman" panose="02020603050405020304" pitchFamily="18" charset="0"/>
              </a:rPr>
              <a:t>/</a:t>
            </a:r>
            <a:r>
              <a:rPr lang="en-US" sz="1800" dirty="0">
                <a:solidFill>
                  <a:srgbClr val="080800"/>
                </a:solidFill>
                <a:effectLst/>
                <a:latin typeface="Arial" panose="020B0604020202020204" pitchFamily="34" charset="0"/>
                <a:ea typeface="Times New Roman" panose="02020603050405020304" pitchFamily="18" charset="0"/>
              </a:rPr>
              <a:t>A7</a:t>
            </a:r>
            <a:r>
              <a:rPr lang="en-US"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70700"/>
                </a:solidFill>
                <a:effectLst/>
                <a:latin typeface="Arial" panose="020B0604020202020204" pitchFamily="34" charset="0"/>
                <a:ea typeface="Times New Roman" panose="02020603050405020304" pitchFamily="18" charset="0"/>
              </a:rPr>
              <a:t>1763145673</a:t>
            </a:r>
            <a:r>
              <a:rPr lang="en-US" sz="1800" dirty="0">
                <a:solidFill>
                  <a:srgbClr val="050500"/>
                </a:solidFill>
                <a:effectLst/>
                <a:latin typeface="Arial" panose="020B0604020202020204" pitchFamily="34" charset="0"/>
                <a:ea typeface="Times New Roman" panose="02020603050405020304" pitchFamily="18" charset="0"/>
              </a:rPr>
              <a:t>, </a:t>
            </a:r>
            <a:r>
              <a:rPr lang="en-US" sz="1800" dirty="0">
                <a:solidFill>
                  <a:srgbClr val="070700"/>
                </a:solidFill>
                <a:effectLst/>
                <a:latin typeface="Arial" panose="020B0604020202020204" pitchFamily="34" charset="0"/>
                <a:ea typeface="Times New Roman" panose="02020603050405020304" pitchFamily="18" charset="0"/>
              </a:rPr>
              <a:t>Demand </a:t>
            </a:r>
            <a:r>
              <a:rPr lang="en-US" sz="1800" dirty="0">
                <a:solidFill>
                  <a:srgbClr val="020200"/>
                </a:solidFill>
                <a:effectLst/>
                <a:latin typeface="Arial" panose="020B0604020202020204" pitchFamily="34" charset="0"/>
                <a:ea typeface="Times New Roman" panose="02020603050405020304" pitchFamily="18" charset="0"/>
              </a:rPr>
              <a:t>Created </a:t>
            </a:r>
            <a:r>
              <a:rPr lang="en-US" sz="1800" dirty="0">
                <a:solidFill>
                  <a:srgbClr val="070700"/>
                </a:solidFill>
                <a:effectLst/>
                <a:latin typeface="Arial" panose="020B0604020202020204" pitchFamily="34" charset="0"/>
                <a:ea typeface="Times New Roman" panose="02020603050405020304" pitchFamily="18" charset="0"/>
              </a:rPr>
              <a:t>Rs.1,46,42,490</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a:solidFill>
                  <a:srgbClr val="060600"/>
                </a:solidFill>
                <a:effectLst/>
                <a:latin typeface="Arial" panose="020B0604020202020204" pitchFamily="34" charset="0"/>
                <a:ea typeface="Times New Roman" panose="02020603050405020304" pitchFamily="18" charset="0"/>
              </a:rPr>
              <a:t>The </a:t>
            </a:r>
            <a:r>
              <a:rPr lang="en-US" sz="1800" dirty="0">
                <a:solidFill>
                  <a:srgbClr val="020200"/>
                </a:solidFill>
                <a:effectLst/>
                <a:latin typeface="Arial" panose="020B0604020202020204" pitchFamily="34" charset="0"/>
                <a:ea typeface="Times New Roman" panose="02020603050405020304" pitchFamily="18" charset="0"/>
              </a:rPr>
              <a:t>demand </a:t>
            </a:r>
            <a:r>
              <a:rPr lang="en-US" sz="1800" dirty="0">
                <a:solidFill>
                  <a:srgbClr val="070700"/>
                </a:solidFill>
                <a:effectLst/>
                <a:latin typeface="Arial" panose="020B0604020202020204" pitchFamily="34" charset="0"/>
                <a:ea typeface="Times New Roman" panose="02020603050405020304" pitchFamily="18" charset="0"/>
              </a:rPr>
              <a:t>was </a:t>
            </a:r>
            <a:r>
              <a:rPr lang="en-US" sz="1800" dirty="0">
                <a:solidFill>
                  <a:srgbClr val="050500"/>
                </a:solidFill>
                <a:effectLst/>
                <a:latin typeface="Arial" panose="020B0604020202020204" pitchFamily="34" charset="0"/>
                <a:ea typeface="Times New Roman" panose="02020603050405020304" pitchFamily="18" charset="0"/>
              </a:rPr>
              <a:t>challenged </a:t>
            </a:r>
            <a:r>
              <a:rPr lang="en-US" sz="1800" dirty="0">
                <a:solidFill>
                  <a:srgbClr val="0A0A00"/>
                </a:solidFill>
                <a:effectLst/>
                <a:latin typeface="Arial" panose="020B0604020202020204" pitchFamily="34" charset="0"/>
                <a:ea typeface="Times New Roman" panose="02020603050405020304" pitchFamily="18" charset="0"/>
              </a:rPr>
              <a:t>by </a:t>
            </a:r>
            <a:r>
              <a:rPr lang="en-US" sz="1800" dirty="0">
                <a:solidFill>
                  <a:srgbClr val="050500"/>
                </a:solidFill>
                <a:effectLst/>
                <a:latin typeface="Arial" panose="020B0604020202020204" pitchFamily="34" charset="0"/>
                <a:ea typeface="Times New Roman" panose="02020603050405020304" pitchFamily="18" charset="0"/>
              </a:rPr>
              <a:t>the </a:t>
            </a:r>
            <a:r>
              <a:rPr lang="en-US" sz="1800" dirty="0">
                <a:solidFill>
                  <a:srgbClr val="0A0A00"/>
                </a:solidFill>
                <a:effectLst/>
                <a:latin typeface="Arial" panose="020B0604020202020204" pitchFamily="34" charset="0"/>
                <a:ea typeface="Times New Roman" panose="02020603050405020304" pitchFamily="18" charset="0"/>
              </a:rPr>
              <a:t>society </a:t>
            </a:r>
            <a:r>
              <a:rPr lang="en-US" sz="1800" dirty="0">
                <a:solidFill>
                  <a:srgbClr val="000000"/>
                </a:solidFill>
                <a:effectLst/>
                <a:latin typeface="Arial" panose="020B0604020202020204" pitchFamily="34" charset="0"/>
                <a:ea typeface="Times New Roman" panose="02020603050405020304" pitchFamily="18" charset="0"/>
              </a:rPr>
              <a:t>and </a:t>
            </a:r>
            <a:r>
              <a:rPr lang="en-US" sz="1800" dirty="0">
                <a:solidFill>
                  <a:srgbClr val="030300"/>
                </a:solidFill>
                <a:effectLst/>
                <a:latin typeface="Arial" panose="020B0604020202020204" pitchFamily="34" charset="0"/>
                <a:ea typeface="Times New Roman" panose="02020603050405020304" pitchFamily="18" charset="0"/>
              </a:rPr>
              <a:t>the </a:t>
            </a:r>
            <a:r>
              <a:rPr lang="en-US" sz="1800" dirty="0">
                <a:solidFill>
                  <a:srgbClr val="070700"/>
                </a:solidFill>
                <a:effectLst/>
                <a:latin typeface="Arial" panose="020B0604020202020204" pitchFamily="34" charset="0"/>
                <a:ea typeface="Times New Roman" panose="02020603050405020304" pitchFamily="18" charset="0"/>
              </a:rPr>
              <a:t>same </a:t>
            </a:r>
            <a:r>
              <a:rPr lang="en-US" sz="1800" dirty="0">
                <a:solidFill>
                  <a:srgbClr val="030300"/>
                </a:solidFill>
                <a:effectLst/>
                <a:latin typeface="Arial" panose="020B0604020202020204" pitchFamily="34" charset="0"/>
                <a:ea typeface="Times New Roman" panose="02020603050405020304" pitchFamily="18" charset="0"/>
              </a:rPr>
              <a:t>was </a:t>
            </a:r>
            <a:r>
              <a:rPr lang="en-US" sz="1800" dirty="0">
                <a:solidFill>
                  <a:srgbClr val="010100"/>
                </a:solidFill>
                <a:effectLst/>
                <a:latin typeface="Arial" panose="020B0604020202020204" pitchFamily="34" charset="0"/>
                <a:ea typeface="Times New Roman" panose="02020603050405020304" pitchFamily="18" charset="0"/>
              </a:rPr>
              <a:t>reduced </a:t>
            </a:r>
            <a:r>
              <a:rPr lang="en-US" sz="1800" dirty="0">
                <a:solidFill>
                  <a:srgbClr val="030300"/>
                </a:solidFill>
                <a:effectLst/>
                <a:latin typeface="Arial" panose="020B0604020202020204" pitchFamily="34" charset="0"/>
                <a:ea typeface="Times New Roman" panose="02020603050405020304" pitchFamily="18" charset="0"/>
              </a:rPr>
              <a:t>to </a:t>
            </a:r>
            <a:r>
              <a:rPr lang="en-US" sz="1800" dirty="0">
                <a:solidFill>
                  <a:srgbClr val="080800"/>
                </a:solidFill>
                <a:effectLst/>
                <a:latin typeface="Arial" panose="020B0604020202020204" pitchFamily="34" charset="0"/>
                <a:ea typeface="Times New Roman" panose="02020603050405020304" pitchFamily="18" charset="0"/>
              </a:rPr>
              <a:t>Rs.36,58,539</a:t>
            </a:r>
            <a:r>
              <a:rPr lang="en-US"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50500"/>
                </a:solidFill>
                <a:effectLst/>
                <a:latin typeface="Arial" panose="020B0604020202020204" pitchFamily="34" charset="0"/>
                <a:ea typeface="Times New Roman" panose="02020603050405020304" pitchFamily="18" charset="0"/>
              </a:rPr>
              <a:t>100</a:t>
            </a:r>
            <a:r>
              <a:rPr lang="en-US" sz="1800" dirty="0">
                <a:solidFill>
                  <a:srgbClr val="040400"/>
                </a:solidFill>
                <a:effectLst/>
                <a:latin typeface="Arial" panose="020B0604020202020204" pitchFamily="34" charset="0"/>
                <a:ea typeface="Times New Roman" panose="02020603050405020304" pitchFamily="18" charset="0"/>
              </a:rPr>
              <a:t>% </a:t>
            </a:r>
            <a:r>
              <a:rPr lang="en-US" sz="1800" dirty="0">
                <a:solidFill>
                  <a:srgbClr val="030300"/>
                </a:solidFill>
                <a:effectLst/>
                <a:latin typeface="Arial" panose="020B0604020202020204" pitchFamily="34" charset="0"/>
                <a:ea typeface="Times New Roman" panose="02020603050405020304" pitchFamily="18" charset="0"/>
              </a:rPr>
              <a:t>penalty </a:t>
            </a:r>
            <a:r>
              <a:rPr lang="en-US" sz="1800" dirty="0">
                <a:solidFill>
                  <a:srgbClr val="040400"/>
                </a:solidFill>
                <a:effectLst/>
                <a:latin typeface="Arial" panose="020B0604020202020204" pitchFamily="34" charset="0"/>
                <a:ea typeface="Times New Roman" panose="02020603050405020304" pitchFamily="18" charset="0"/>
              </a:rPr>
              <a:t>wide </a:t>
            </a:r>
            <a:r>
              <a:rPr lang="en-US" sz="1800" dirty="0">
                <a:solidFill>
                  <a:srgbClr val="080800"/>
                </a:solidFill>
                <a:effectLst/>
                <a:latin typeface="Arial" panose="020B0604020202020204" pitchFamily="34" charset="0"/>
                <a:ea typeface="Times New Roman" panose="02020603050405020304" pitchFamily="18" charset="0"/>
              </a:rPr>
              <a:t>order </a:t>
            </a:r>
            <a:r>
              <a:rPr lang="en-US" sz="1800" dirty="0">
                <a:solidFill>
                  <a:srgbClr val="020200"/>
                </a:solidFill>
                <a:effectLst/>
                <a:latin typeface="Arial" panose="020B0604020202020204" pitchFamily="34" charset="0"/>
                <a:ea typeface="Times New Roman" panose="02020603050405020304" pitchFamily="18" charset="0"/>
              </a:rPr>
              <a:t>dated </a:t>
            </a:r>
            <a:r>
              <a:rPr lang="en-US" sz="1800" dirty="0">
                <a:solidFill>
                  <a:srgbClr val="060600"/>
                </a:solidFill>
                <a:effectLst/>
                <a:latin typeface="Arial" panose="020B0604020202020204" pitchFamily="34" charset="0"/>
                <a:ea typeface="Times New Roman" panose="02020603050405020304" pitchFamily="18" charset="0"/>
              </a:rPr>
              <a:t>12.7.2021</a:t>
            </a:r>
            <a:r>
              <a:rPr lang="en-US"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F3F300"/>
                </a:solidFill>
                <a:effectLst/>
                <a:latin typeface="Arial" panose="020B0604020202020204" pitchFamily="34" charset="0"/>
                <a:ea typeface="Times New Roman" panose="02020603050405020304" pitchFamily="18" charset="0"/>
              </a:rPr>
              <a:t> </a:t>
            </a:r>
            <a:r>
              <a:rPr lang="en-US" sz="1800" dirty="0">
                <a:solidFill>
                  <a:srgbClr val="010100"/>
                </a:solidFill>
                <a:effectLst/>
                <a:latin typeface="Arial" panose="020B0604020202020204" pitchFamily="34" charset="0"/>
                <a:ea typeface="Times New Roman" panose="02020603050405020304" pitchFamily="18" charset="0"/>
              </a:rPr>
              <a:t>The </a:t>
            </a:r>
            <a:r>
              <a:rPr lang="en-US" sz="1800" dirty="0">
                <a:solidFill>
                  <a:srgbClr val="0B0B00"/>
                </a:solidFill>
                <a:effectLst/>
                <a:latin typeface="Arial" panose="020B0604020202020204" pitchFamily="34" charset="0"/>
                <a:ea typeface="Times New Roman" panose="02020603050405020304" pitchFamily="18" charset="0"/>
              </a:rPr>
              <a:t>society </a:t>
            </a:r>
            <a:r>
              <a:rPr lang="en-US" sz="1800" dirty="0">
                <a:solidFill>
                  <a:srgbClr val="040400"/>
                </a:solidFill>
                <a:effectLst/>
                <a:latin typeface="Arial" panose="020B0604020202020204" pitchFamily="34" charset="0"/>
                <a:ea typeface="Times New Roman" panose="02020603050405020304" pitchFamily="18" charset="0"/>
              </a:rPr>
              <a:t>has </a:t>
            </a:r>
            <a:r>
              <a:rPr lang="en-US" sz="1800" dirty="0">
                <a:solidFill>
                  <a:srgbClr val="0B0B00"/>
                </a:solidFill>
                <a:effectLst/>
                <a:latin typeface="Arial" panose="020B0604020202020204" pitchFamily="34" charset="0"/>
                <a:ea typeface="Times New Roman" panose="02020603050405020304" pitchFamily="18" charset="0"/>
              </a:rPr>
              <a:t>gone </a:t>
            </a:r>
            <a:r>
              <a:rPr lang="en-US" sz="1800" dirty="0">
                <a:solidFill>
                  <a:srgbClr val="020200"/>
                </a:solidFill>
                <a:effectLst/>
                <a:latin typeface="Arial" panose="020B0604020202020204" pitchFamily="34" charset="0"/>
                <a:ea typeface="Times New Roman" panose="02020603050405020304" pitchFamily="18" charset="0"/>
              </a:rPr>
              <a:t>for </a:t>
            </a:r>
            <a:r>
              <a:rPr lang="en-US" sz="1800" dirty="0">
                <a:solidFill>
                  <a:srgbClr val="030300"/>
                </a:solidFill>
                <a:effectLst/>
                <a:latin typeface="Arial" panose="020B0604020202020204" pitchFamily="34" charset="0"/>
                <a:ea typeface="Times New Roman" panose="02020603050405020304" pitchFamily="18" charset="0"/>
              </a:rPr>
              <a:t>appeal </a:t>
            </a:r>
            <a:r>
              <a:rPr lang="en-US" sz="1800" dirty="0">
                <a:solidFill>
                  <a:srgbClr val="060600"/>
                </a:solidFill>
                <a:effectLst/>
                <a:latin typeface="Arial" panose="020B0604020202020204" pitchFamily="34" charset="0"/>
                <a:ea typeface="Times New Roman" panose="02020603050405020304" pitchFamily="18" charset="0"/>
              </a:rPr>
              <a:t>against </a:t>
            </a:r>
            <a:r>
              <a:rPr lang="en-US" sz="1800" dirty="0">
                <a:solidFill>
                  <a:srgbClr val="040400"/>
                </a:solidFill>
                <a:effectLst/>
                <a:latin typeface="Arial" panose="020B0604020202020204" pitchFamily="34" charset="0"/>
                <a:ea typeface="Times New Roman" panose="02020603050405020304" pitchFamily="18" charset="0"/>
              </a:rPr>
              <a:t>this order</a:t>
            </a:r>
            <a:r>
              <a:rPr lang="en-US" sz="1800" dirty="0">
                <a:solidFill>
                  <a:srgbClr val="FBFB00"/>
                </a:solidFill>
                <a:effectLst/>
                <a:latin typeface="Arial" panose="020B0604020202020204" pitchFamily="34" charset="0"/>
                <a:ea typeface="Times New Roman" panose="02020603050405020304" pitchFamily="18" charset="0"/>
              </a:rPr>
              <a:t>. </a:t>
            </a:r>
            <a:r>
              <a:rPr lang="en-US" sz="1800" dirty="0">
                <a:solidFill>
                  <a:srgbClr val="030300"/>
                </a:solidFill>
                <a:effectLst/>
                <a:latin typeface="Arial" panose="020B0604020202020204" pitchFamily="34" charset="0"/>
                <a:ea typeface="Times New Roman" panose="02020603050405020304" pitchFamily="18" charset="0"/>
              </a:rPr>
              <a:t>The </a:t>
            </a:r>
            <a:r>
              <a:rPr lang="en-US" sz="1800" dirty="0">
                <a:solidFill>
                  <a:srgbClr val="060600"/>
                </a:solidFill>
                <a:effectLst/>
                <a:latin typeface="Arial" panose="020B0604020202020204" pitchFamily="34" charset="0"/>
                <a:ea typeface="Times New Roman" panose="02020603050405020304" pitchFamily="18" charset="0"/>
              </a:rPr>
              <a:t>order </a:t>
            </a:r>
            <a:r>
              <a:rPr lang="en-US" sz="1800" dirty="0">
                <a:solidFill>
                  <a:srgbClr val="070700"/>
                </a:solidFill>
                <a:effectLst/>
                <a:latin typeface="Arial" panose="020B0604020202020204" pitchFamily="34" charset="0"/>
                <a:ea typeface="Times New Roman" panose="02020603050405020304" pitchFamily="18" charset="0"/>
              </a:rPr>
              <a:t>has been </a:t>
            </a:r>
            <a:r>
              <a:rPr lang="en-US" sz="1800" dirty="0">
                <a:solidFill>
                  <a:srgbClr val="050500"/>
                </a:solidFill>
                <a:effectLst/>
                <a:latin typeface="Arial" panose="020B0604020202020204" pitchFamily="34" charset="0"/>
                <a:ea typeface="Times New Roman" panose="02020603050405020304" pitchFamily="18" charset="0"/>
              </a:rPr>
              <a:t>challenged in </a:t>
            </a:r>
            <a:r>
              <a:rPr lang="en-US" sz="1800" dirty="0">
                <a:solidFill>
                  <a:srgbClr val="070700"/>
                </a:solidFill>
                <a:effectLst/>
                <a:latin typeface="Arial" panose="020B0604020202020204" pitchFamily="34" charset="0"/>
                <a:ea typeface="Times New Roman" panose="02020603050405020304" pitchFamily="18" charset="0"/>
              </a:rPr>
              <a:t>CESTAT </a:t>
            </a:r>
            <a:r>
              <a:rPr lang="en-US" sz="1800" dirty="0">
                <a:solidFill>
                  <a:srgbClr val="050500"/>
                </a:solidFill>
                <a:effectLst/>
                <a:latin typeface="Arial" panose="020B0604020202020204" pitchFamily="34" charset="0"/>
                <a:ea typeface="Times New Roman" panose="02020603050405020304" pitchFamily="18" charset="0"/>
              </a:rPr>
              <a:t>Allahabad</a:t>
            </a:r>
            <a:r>
              <a:rPr lang="en-US" sz="1800" dirty="0">
                <a:solidFill>
                  <a:srgbClr val="000000"/>
                </a:solidFill>
                <a:effectLst/>
                <a:latin typeface="Arial" panose="020B0604020202020204" pitchFamily="34" charset="0"/>
                <a:ea typeface="Times New Roman" panose="02020603050405020304" pitchFamily="18" charset="0"/>
              </a:rPr>
              <a:t>. </a:t>
            </a:r>
          </a:p>
          <a:p>
            <a:pPr algn="just">
              <a:spcBef>
                <a:spcPts val="480"/>
              </a:spcBef>
            </a:pPr>
            <a:r>
              <a:rPr lang="en-US" sz="1800" b="1" u="sng" dirty="0">
                <a:solidFill>
                  <a:srgbClr val="040400"/>
                </a:solidFill>
                <a:effectLst/>
                <a:latin typeface="Arial" panose="020B0604020202020204" pitchFamily="34" charset="0"/>
                <a:ea typeface="Times New Roman" panose="02020603050405020304" pitchFamily="18" charset="0"/>
              </a:rPr>
              <a:t>Latest </a:t>
            </a:r>
            <a:r>
              <a:rPr lang="en-US" sz="1800" b="1" u="sng" dirty="0">
                <a:solidFill>
                  <a:srgbClr val="050500"/>
                </a:solidFill>
                <a:effectLst/>
                <a:latin typeface="Arial" panose="020B0604020202020204" pitchFamily="34" charset="0"/>
                <a:ea typeface="Times New Roman" panose="02020603050405020304" pitchFamily="18" charset="0"/>
              </a:rPr>
              <a:t>Status</a:t>
            </a:r>
            <a:r>
              <a:rPr lang="en-US" sz="1800" b="1" u="sng" dirty="0">
                <a:solidFill>
                  <a:srgbClr val="000000"/>
                </a:solidFill>
                <a:effectLst/>
                <a:latin typeface="Arial" panose="020B0604020202020204" pitchFamily="34" charset="0"/>
                <a:ea typeface="Times New Roman" panose="02020603050405020304" pitchFamily="18" charset="0"/>
              </a:rPr>
              <a:t>: </a:t>
            </a:r>
            <a:r>
              <a:rPr lang="en-US" sz="1800" dirty="0">
                <a:solidFill>
                  <a:srgbClr val="040400"/>
                </a:solidFill>
                <a:effectLst/>
                <a:latin typeface="Arial" panose="020B0604020202020204" pitchFamily="34" charset="0"/>
                <a:ea typeface="Times New Roman" panose="02020603050405020304" pitchFamily="18" charset="0"/>
              </a:rPr>
              <a:t>Due </a:t>
            </a:r>
            <a:r>
              <a:rPr lang="en-US" sz="1800" dirty="0">
                <a:solidFill>
                  <a:srgbClr val="070700"/>
                </a:solidFill>
                <a:effectLst/>
                <a:latin typeface="Arial" panose="020B0604020202020204" pitchFamily="34" charset="0"/>
                <a:ea typeface="Times New Roman" panose="02020603050405020304" pitchFamily="18" charset="0"/>
              </a:rPr>
              <a:t>to </a:t>
            </a:r>
            <a:r>
              <a:rPr lang="en-US" sz="1800" dirty="0">
                <a:solidFill>
                  <a:srgbClr val="050500"/>
                </a:solidFill>
                <a:effectLst/>
                <a:latin typeface="Arial" panose="020B0604020202020204" pitchFamily="34" charset="0"/>
                <a:ea typeface="Times New Roman" panose="02020603050405020304" pitchFamily="18" charset="0"/>
              </a:rPr>
              <a:t>non </a:t>
            </a:r>
            <a:r>
              <a:rPr lang="en-US" sz="1800" dirty="0">
                <a:solidFill>
                  <a:srgbClr val="040400"/>
                </a:solidFill>
                <a:effectLst/>
                <a:latin typeface="Arial" panose="020B0604020202020204" pitchFamily="34" charset="0"/>
                <a:ea typeface="Times New Roman" panose="02020603050405020304" pitchFamily="18" charset="0"/>
              </a:rPr>
              <a:t>-availability </a:t>
            </a:r>
            <a:r>
              <a:rPr lang="en-US" sz="1800" dirty="0">
                <a:solidFill>
                  <a:srgbClr val="010100"/>
                </a:solidFill>
                <a:effectLst/>
                <a:latin typeface="Arial" panose="020B0604020202020204" pitchFamily="34" charset="0"/>
                <a:ea typeface="Times New Roman" panose="02020603050405020304" pitchFamily="18" charset="0"/>
              </a:rPr>
              <a:t>of </a:t>
            </a:r>
            <a:r>
              <a:rPr lang="en-US" sz="1800" dirty="0">
                <a:solidFill>
                  <a:srgbClr val="030300"/>
                </a:solidFill>
                <a:effectLst/>
                <a:latin typeface="Arial" panose="020B0604020202020204" pitchFamily="34" charset="0"/>
                <a:ea typeface="Times New Roman" panose="02020603050405020304" pitchFamily="18" charset="0"/>
              </a:rPr>
              <a:t>judges</a:t>
            </a:r>
            <a:r>
              <a:rPr lang="en-US" sz="1800" dirty="0">
                <a:solidFill>
                  <a:srgbClr val="7A7A00"/>
                </a:solidFill>
                <a:effectLst/>
                <a:latin typeface="Arial" panose="020B0604020202020204" pitchFamily="34" charset="0"/>
                <a:ea typeface="Times New Roman" panose="02020603050405020304" pitchFamily="18" charset="0"/>
              </a:rPr>
              <a:t>, </a:t>
            </a:r>
            <a:r>
              <a:rPr lang="en-US" sz="1800" dirty="0">
                <a:solidFill>
                  <a:srgbClr val="060600"/>
                </a:solidFill>
                <a:effectLst/>
                <a:latin typeface="Arial" panose="020B0604020202020204" pitchFamily="34" charset="0"/>
                <a:ea typeface="Times New Roman" panose="02020603050405020304" pitchFamily="18" charset="0"/>
              </a:rPr>
              <a:t>the </a:t>
            </a:r>
            <a:r>
              <a:rPr lang="en-US" sz="1800" dirty="0">
                <a:solidFill>
                  <a:srgbClr val="040400"/>
                </a:solidFill>
                <a:effectLst/>
                <a:latin typeface="Arial" panose="020B0604020202020204" pitchFamily="34" charset="0"/>
                <a:ea typeface="Times New Roman" panose="02020603050405020304" pitchFamily="18" charset="0"/>
              </a:rPr>
              <a:t>bench </a:t>
            </a:r>
            <a:r>
              <a:rPr lang="en-US" sz="1800" dirty="0">
                <a:solidFill>
                  <a:srgbClr val="090900"/>
                </a:solidFill>
                <a:effectLst/>
                <a:latin typeface="Arial" panose="020B0604020202020204" pitchFamily="34" charset="0"/>
                <a:ea typeface="Times New Roman" panose="02020603050405020304" pitchFamily="18" charset="0"/>
              </a:rPr>
              <a:t>is </a:t>
            </a:r>
            <a:r>
              <a:rPr lang="en-US" sz="1800" dirty="0">
                <a:solidFill>
                  <a:srgbClr val="060600"/>
                </a:solidFill>
                <a:effectLst/>
                <a:latin typeface="Arial" panose="020B0604020202020204" pitchFamily="34" charset="0"/>
                <a:ea typeface="Times New Roman" panose="02020603050405020304" pitchFamily="18" charset="0"/>
              </a:rPr>
              <a:t>not sitting in </a:t>
            </a:r>
            <a:r>
              <a:rPr lang="en-US" sz="1800" dirty="0">
                <a:solidFill>
                  <a:srgbClr val="040400"/>
                </a:solidFill>
                <a:effectLst/>
                <a:latin typeface="Arial" panose="020B0604020202020204" pitchFamily="34" charset="0"/>
                <a:ea typeface="Times New Roman" panose="02020603050405020304" pitchFamily="18" charset="0"/>
              </a:rPr>
              <a:t>Allahabad</a:t>
            </a:r>
            <a:r>
              <a:rPr lang="en-US" sz="1800" dirty="0">
                <a:solidFill>
                  <a:srgbClr val="505000"/>
                </a:solidFill>
                <a:effectLst/>
                <a:latin typeface="Arial" panose="020B0604020202020204" pitchFamily="34" charset="0"/>
                <a:ea typeface="Times New Roman" panose="02020603050405020304" pitchFamily="18" charset="0"/>
              </a:rPr>
              <a:t>. </a:t>
            </a:r>
            <a:r>
              <a:rPr lang="en-US" sz="1800" dirty="0">
                <a:solidFill>
                  <a:srgbClr val="060600"/>
                </a:solidFill>
                <a:effectLst/>
                <a:latin typeface="Arial" panose="020B0604020202020204" pitchFamily="34" charset="0"/>
                <a:ea typeface="Times New Roman" panose="02020603050405020304" pitchFamily="18" charset="0"/>
              </a:rPr>
              <a:t>Therefore </a:t>
            </a:r>
            <a:r>
              <a:rPr lang="en-US" sz="1800" dirty="0">
                <a:solidFill>
                  <a:srgbClr val="090900"/>
                </a:solidFill>
                <a:effectLst/>
                <a:latin typeface="Arial" panose="020B0604020202020204" pitchFamily="34" charset="0"/>
                <a:ea typeface="Times New Roman" panose="02020603050405020304" pitchFamily="18" charset="0"/>
              </a:rPr>
              <a:t>matter </a:t>
            </a:r>
            <a:r>
              <a:rPr lang="en-US" sz="1800" dirty="0">
                <a:solidFill>
                  <a:srgbClr val="060600"/>
                </a:solidFill>
                <a:effectLst/>
                <a:latin typeface="Arial" panose="020B0604020202020204" pitchFamily="34" charset="0"/>
                <a:ea typeface="Times New Roman" panose="02020603050405020304" pitchFamily="18" charset="0"/>
              </a:rPr>
              <a:t>has </a:t>
            </a:r>
            <a:r>
              <a:rPr lang="en-US" sz="1800" dirty="0">
                <a:solidFill>
                  <a:srgbClr val="050500"/>
                </a:solidFill>
                <a:effectLst/>
                <a:latin typeface="Arial" panose="020B0604020202020204" pitchFamily="34" charset="0"/>
                <a:ea typeface="Times New Roman" panose="02020603050405020304" pitchFamily="18" charset="0"/>
              </a:rPr>
              <a:t>not </a:t>
            </a:r>
            <a:r>
              <a:rPr lang="en-US" sz="1800" dirty="0">
                <a:solidFill>
                  <a:srgbClr val="010100"/>
                </a:solidFill>
                <a:effectLst/>
                <a:latin typeface="Arial" panose="020B0604020202020204" pitchFamily="34" charset="0"/>
                <a:ea typeface="Times New Roman" panose="02020603050405020304" pitchFamily="18" charset="0"/>
              </a:rPr>
              <a:t>been </a:t>
            </a:r>
            <a:r>
              <a:rPr lang="en-US" sz="1800" dirty="0">
                <a:solidFill>
                  <a:srgbClr val="040400"/>
                </a:solidFill>
                <a:effectLst/>
                <a:latin typeface="Arial" panose="020B0604020202020204" pitchFamily="34" charset="0"/>
                <a:ea typeface="Times New Roman" panose="02020603050405020304" pitchFamily="18" charset="0"/>
              </a:rPr>
              <a:t>listed </a:t>
            </a:r>
            <a:r>
              <a:rPr lang="en-US" sz="1800" dirty="0">
                <a:solidFill>
                  <a:srgbClr val="070700"/>
                </a:solidFill>
                <a:effectLst/>
                <a:latin typeface="Arial" panose="020B0604020202020204" pitchFamily="34" charset="0"/>
                <a:ea typeface="Times New Roman" panose="02020603050405020304" pitchFamily="18" charset="0"/>
              </a:rPr>
              <a:t>yet</a:t>
            </a:r>
            <a:r>
              <a:rPr lang="en-US" sz="1800" dirty="0">
                <a:solidFill>
                  <a:srgbClr val="000000"/>
                </a:solidFill>
                <a:effectLst/>
                <a:latin typeface="Arial" panose="020B0604020202020204" pitchFamily="34" charset="0"/>
                <a:ea typeface="Times New Roman" panose="02020603050405020304" pitchFamily="18" charset="0"/>
              </a:rPr>
              <a:t>. </a:t>
            </a:r>
          </a:p>
          <a:p>
            <a:pPr algn="just">
              <a:spcBef>
                <a:spcPts val="480"/>
              </a:spcBef>
            </a:pPr>
            <a:r>
              <a:rPr lang="en-US" sz="1800" b="1" u="sng" dirty="0">
                <a:solidFill>
                  <a:srgbClr val="050500"/>
                </a:solidFill>
                <a:effectLst/>
                <a:latin typeface="Arial" panose="020B0604020202020204" pitchFamily="34" charset="0"/>
                <a:ea typeface="Times New Roman" panose="02020603050405020304" pitchFamily="18" charset="0"/>
              </a:rPr>
              <a:t>Remarks of Auditor:</a:t>
            </a:r>
            <a:r>
              <a:rPr lang="en-US" sz="1800" dirty="0">
                <a:solidFill>
                  <a:srgbClr val="050500"/>
                </a:solidFill>
                <a:effectLst/>
                <a:latin typeface="Arial" panose="020B0604020202020204" pitchFamily="34" charset="0"/>
                <a:ea typeface="Times New Roman" panose="02020603050405020304" pitchFamily="18" charset="0"/>
              </a:rPr>
              <a:t> The </a:t>
            </a:r>
            <a:r>
              <a:rPr lang="en-US" sz="1800" dirty="0">
                <a:solidFill>
                  <a:srgbClr val="040400"/>
                </a:solidFill>
                <a:effectLst/>
                <a:latin typeface="Arial" panose="020B0604020202020204" pitchFamily="34" charset="0"/>
                <a:ea typeface="Times New Roman" panose="02020603050405020304" pitchFamily="18" charset="0"/>
              </a:rPr>
              <a:t>AOA </a:t>
            </a:r>
            <a:r>
              <a:rPr lang="en-US" sz="1800" dirty="0">
                <a:solidFill>
                  <a:srgbClr val="090900"/>
                </a:solidFill>
                <a:effectLst/>
                <a:latin typeface="Arial" panose="020B0604020202020204" pitchFamily="34" charset="0"/>
                <a:ea typeface="Times New Roman" panose="02020603050405020304" pitchFamily="18" charset="0"/>
              </a:rPr>
              <a:t>was </a:t>
            </a:r>
            <a:r>
              <a:rPr lang="en-US" sz="1800" dirty="0">
                <a:solidFill>
                  <a:srgbClr val="070700"/>
                </a:solidFill>
                <a:effectLst/>
                <a:latin typeface="Arial" panose="020B0604020202020204" pitchFamily="34" charset="0"/>
                <a:ea typeface="Times New Roman" panose="02020603050405020304" pitchFamily="18" charset="0"/>
              </a:rPr>
              <a:t>not </a:t>
            </a:r>
            <a:r>
              <a:rPr lang="en-US" sz="1800" dirty="0">
                <a:solidFill>
                  <a:srgbClr val="050500"/>
                </a:solidFill>
                <a:effectLst/>
                <a:latin typeface="Arial" panose="020B0604020202020204" pitchFamily="34" charset="0"/>
                <a:ea typeface="Times New Roman" panose="02020603050405020304" pitchFamily="18" charset="0"/>
              </a:rPr>
              <a:t>regular </a:t>
            </a:r>
            <a:r>
              <a:rPr lang="en-US" sz="1800" dirty="0">
                <a:solidFill>
                  <a:srgbClr val="040400"/>
                </a:solidFill>
                <a:effectLst/>
                <a:latin typeface="Arial" panose="020B0604020202020204" pitchFamily="34" charset="0"/>
                <a:ea typeface="Times New Roman" panose="02020603050405020304" pitchFamily="18" charset="0"/>
              </a:rPr>
              <a:t>in </a:t>
            </a:r>
            <a:r>
              <a:rPr lang="en-US" sz="1800" dirty="0">
                <a:solidFill>
                  <a:srgbClr val="060600"/>
                </a:solidFill>
                <a:effectLst/>
                <a:latin typeface="Arial" panose="020B0604020202020204" pitchFamily="34" charset="0"/>
                <a:ea typeface="Times New Roman" panose="02020603050405020304" pitchFamily="18" charset="0"/>
              </a:rPr>
              <a:t>depositing </a:t>
            </a:r>
            <a:r>
              <a:rPr lang="en-US" sz="1800" dirty="0">
                <a:solidFill>
                  <a:srgbClr val="141400"/>
                </a:solidFill>
                <a:effectLst/>
                <a:latin typeface="Arial" panose="020B0604020202020204" pitchFamily="34" charset="0"/>
                <a:ea typeface="Times New Roman" panose="02020603050405020304" pitchFamily="18" charset="0"/>
              </a:rPr>
              <a:t>service </a:t>
            </a:r>
            <a:r>
              <a:rPr lang="en-US" sz="1800" dirty="0">
                <a:solidFill>
                  <a:srgbClr val="050500"/>
                </a:solidFill>
                <a:effectLst/>
                <a:latin typeface="Arial" panose="020B0604020202020204" pitchFamily="34" charset="0"/>
                <a:ea typeface="Times New Roman" panose="02020603050405020304" pitchFamily="18" charset="0"/>
              </a:rPr>
              <a:t>tax </a:t>
            </a:r>
            <a:r>
              <a:rPr lang="en-US" sz="1800" dirty="0">
                <a:solidFill>
                  <a:srgbClr val="1919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GST and </a:t>
            </a:r>
            <a:r>
              <a:rPr lang="en-US" sz="1800" dirty="0">
                <a:solidFill>
                  <a:srgbClr val="080800"/>
                </a:solidFill>
                <a:effectLst/>
                <a:latin typeface="Arial" panose="020B0604020202020204" pitchFamily="34" charset="0"/>
                <a:ea typeface="Times New Roman" panose="02020603050405020304" pitchFamily="18" charset="0"/>
              </a:rPr>
              <a:t>matter </a:t>
            </a:r>
            <a:r>
              <a:rPr lang="en-US" sz="1800" dirty="0">
                <a:solidFill>
                  <a:srgbClr val="040400"/>
                </a:solidFill>
                <a:effectLst/>
                <a:latin typeface="Arial" panose="020B0604020202020204" pitchFamily="34" charset="0"/>
                <a:ea typeface="Times New Roman" panose="02020603050405020304" pitchFamily="18" charset="0"/>
              </a:rPr>
              <a:t>is </a:t>
            </a:r>
            <a:r>
              <a:rPr lang="en-US" sz="1800" dirty="0">
                <a:solidFill>
                  <a:srgbClr val="030300"/>
                </a:solidFill>
                <a:effectLst/>
                <a:latin typeface="Arial" panose="020B0604020202020204" pitchFamily="34" charset="0"/>
                <a:ea typeface="Times New Roman" panose="02020603050405020304" pitchFamily="18" charset="0"/>
              </a:rPr>
              <a:t>pending </a:t>
            </a:r>
            <a:r>
              <a:rPr lang="en-US" sz="1800" dirty="0">
                <a:solidFill>
                  <a:srgbClr val="040400"/>
                </a:solidFill>
                <a:effectLst/>
                <a:latin typeface="Arial" panose="020B0604020202020204" pitchFamily="34" charset="0"/>
                <a:ea typeface="Times New Roman" panose="02020603050405020304" pitchFamily="18" charset="0"/>
              </a:rPr>
              <a:t>with the </a:t>
            </a:r>
            <a:r>
              <a:rPr lang="en-US" sz="1800" dirty="0">
                <a:solidFill>
                  <a:srgbClr val="030300"/>
                </a:solidFill>
                <a:effectLst/>
                <a:latin typeface="Arial" panose="020B0604020202020204" pitchFamily="34" charset="0"/>
                <a:ea typeface="Times New Roman" panose="02020603050405020304" pitchFamily="18" charset="0"/>
              </a:rPr>
              <a:t>CESTAT</a:t>
            </a:r>
            <a:r>
              <a:rPr lang="en-US" sz="1800" dirty="0">
                <a:solidFill>
                  <a:srgbClr val="EAEA00"/>
                </a:solidFill>
                <a:effectLst/>
                <a:latin typeface="Arial" panose="020B0604020202020204" pitchFamily="34" charset="0"/>
                <a:ea typeface="Times New Roman" panose="02020603050405020304" pitchFamily="18" charset="0"/>
              </a:rPr>
              <a:t>. </a:t>
            </a:r>
            <a:r>
              <a:rPr lang="en-US" sz="1800" dirty="0">
                <a:solidFill>
                  <a:srgbClr val="020200"/>
                </a:solidFill>
                <a:effectLst/>
                <a:latin typeface="Arial" panose="020B0604020202020204" pitchFamily="34" charset="0"/>
                <a:ea typeface="Times New Roman" panose="02020603050405020304" pitchFamily="18" charset="0"/>
              </a:rPr>
              <a:t>It </a:t>
            </a:r>
            <a:r>
              <a:rPr lang="en-US" sz="1800" dirty="0">
                <a:solidFill>
                  <a:srgbClr val="030300"/>
                </a:solidFill>
                <a:effectLst/>
                <a:latin typeface="Arial" panose="020B0604020202020204" pitchFamily="34" charset="0"/>
                <a:ea typeface="Times New Roman" panose="02020603050405020304" pitchFamily="18" charset="0"/>
              </a:rPr>
              <a:t>shows </a:t>
            </a:r>
            <a:r>
              <a:rPr lang="en-US" sz="1800" dirty="0">
                <a:solidFill>
                  <a:srgbClr val="080800"/>
                </a:solidFill>
                <a:effectLst/>
                <a:latin typeface="Arial" panose="020B0604020202020204" pitchFamily="34" charset="0"/>
                <a:ea typeface="Times New Roman" panose="02020603050405020304" pitchFamily="18" charset="0"/>
              </a:rPr>
              <a:t>that </a:t>
            </a:r>
            <a:r>
              <a:rPr lang="en-US" sz="1800" dirty="0">
                <a:solidFill>
                  <a:srgbClr val="040400"/>
                </a:solidFill>
                <a:effectLst/>
                <a:latin typeface="Arial" panose="020B0604020202020204" pitchFamily="34" charset="0"/>
                <a:ea typeface="Times New Roman" panose="02020603050405020304" pitchFamily="18" charset="0"/>
              </a:rPr>
              <a:t>the </a:t>
            </a:r>
            <a:r>
              <a:rPr lang="en-US" sz="1800" dirty="0">
                <a:solidFill>
                  <a:srgbClr val="070700"/>
                </a:solidFill>
                <a:effectLst/>
                <a:latin typeface="Arial" panose="020B0604020202020204" pitchFamily="34" charset="0"/>
                <a:ea typeface="Times New Roman" panose="02020603050405020304" pitchFamily="18" charset="0"/>
              </a:rPr>
              <a:t>management </a:t>
            </a:r>
            <a:r>
              <a:rPr lang="en-US" sz="1800" dirty="0">
                <a:solidFill>
                  <a:srgbClr val="040400"/>
                </a:solidFill>
                <a:effectLst/>
                <a:latin typeface="Arial" panose="020B0604020202020204" pitchFamily="34" charset="0"/>
                <a:ea typeface="Times New Roman" panose="02020603050405020304" pitchFamily="18" charset="0"/>
              </a:rPr>
              <a:t>was </a:t>
            </a:r>
            <a:r>
              <a:rPr lang="en-US" sz="1800" dirty="0">
                <a:solidFill>
                  <a:srgbClr val="030300"/>
                </a:solidFill>
                <a:effectLst/>
                <a:latin typeface="Arial" panose="020B0604020202020204" pitchFamily="34" charset="0"/>
                <a:ea typeface="Times New Roman" panose="02020603050405020304" pitchFamily="18" charset="0"/>
              </a:rPr>
              <a:t>either </a:t>
            </a:r>
            <a:r>
              <a:rPr lang="en-US" sz="1800" dirty="0">
                <a:solidFill>
                  <a:srgbClr val="050500"/>
                </a:solidFill>
                <a:effectLst/>
                <a:latin typeface="Arial" panose="020B0604020202020204" pitchFamily="34" charset="0"/>
                <a:ea typeface="Times New Roman" panose="02020603050405020304" pitchFamily="18" charset="0"/>
              </a:rPr>
              <a:t>ignorant </a:t>
            </a:r>
            <a:r>
              <a:rPr lang="en-US" sz="1800" dirty="0">
                <a:solidFill>
                  <a:srgbClr val="060600"/>
                </a:solidFill>
                <a:effectLst/>
                <a:latin typeface="Arial" panose="020B0604020202020204" pitchFamily="34" charset="0"/>
                <a:ea typeface="Times New Roman" panose="02020603050405020304" pitchFamily="18" charset="0"/>
              </a:rPr>
              <a:t>about </a:t>
            </a:r>
            <a:r>
              <a:rPr lang="en-US" sz="1800" dirty="0">
                <a:solidFill>
                  <a:srgbClr val="040400"/>
                </a:solidFill>
                <a:effectLst/>
                <a:latin typeface="Arial" panose="020B0604020202020204" pitchFamily="34" charset="0"/>
                <a:ea typeface="Times New Roman" panose="02020603050405020304" pitchFamily="18" charset="0"/>
              </a:rPr>
              <a:t>the prevalent </a:t>
            </a:r>
            <a:r>
              <a:rPr lang="en-US" sz="1800" dirty="0">
                <a:solidFill>
                  <a:srgbClr val="050500"/>
                </a:solidFill>
                <a:effectLst/>
                <a:latin typeface="Arial" panose="020B0604020202020204" pitchFamily="34" charset="0"/>
                <a:ea typeface="Times New Roman" panose="02020603050405020304" pitchFamily="18" charset="0"/>
              </a:rPr>
              <a:t>laws </a:t>
            </a:r>
            <a:r>
              <a:rPr lang="en-US" sz="1800" dirty="0">
                <a:solidFill>
                  <a:srgbClr val="040400"/>
                </a:solidFill>
                <a:effectLst/>
                <a:latin typeface="Arial" panose="020B0604020202020204" pitchFamily="34" charset="0"/>
                <a:ea typeface="Times New Roman" panose="02020603050405020304" pitchFamily="18" charset="0"/>
              </a:rPr>
              <a:t>of </a:t>
            </a:r>
            <a:r>
              <a:rPr lang="en-US" sz="1800" dirty="0">
                <a:solidFill>
                  <a:srgbClr val="070700"/>
                </a:solidFill>
                <a:effectLst/>
                <a:latin typeface="Arial" panose="020B0604020202020204" pitchFamily="34" charset="0"/>
                <a:ea typeface="Times New Roman" panose="02020603050405020304" pitchFamily="18" charset="0"/>
              </a:rPr>
              <a:t>land </a:t>
            </a:r>
            <a:r>
              <a:rPr lang="en-US" sz="1800" dirty="0">
                <a:solidFill>
                  <a:srgbClr val="0E0E00"/>
                </a:solidFill>
                <a:effectLst/>
                <a:latin typeface="Arial" panose="020B0604020202020204" pitchFamily="34" charset="0"/>
                <a:ea typeface="Times New Roman" panose="02020603050405020304" pitchFamily="18" charset="0"/>
              </a:rPr>
              <a:t>or </a:t>
            </a:r>
            <a:r>
              <a:rPr lang="en-US" sz="1800" dirty="0">
                <a:solidFill>
                  <a:srgbClr val="040400"/>
                </a:solidFill>
                <a:effectLst/>
                <a:latin typeface="Arial" panose="020B0604020202020204" pitchFamily="34" charset="0"/>
                <a:ea typeface="Times New Roman" panose="02020603050405020304" pitchFamily="18" charset="0"/>
              </a:rPr>
              <a:t>willful </a:t>
            </a:r>
            <a:r>
              <a:rPr lang="en-US" sz="1800" dirty="0">
                <a:solidFill>
                  <a:srgbClr val="070700"/>
                </a:solidFill>
                <a:effectLst/>
                <a:latin typeface="Arial" panose="020B0604020202020204" pitchFamily="34" charset="0"/>
                <a:ea typeface="Times New Roman" panose="02020603050405020304" pitchFamily="18" charset="0"/>
              </a:rPr>
              <a:t>defaulter </a:t>
            </a:r>
            <a:r>
              <a:rPr lang="en-US" sz="1800" dirty="0">
                <a:solidFill>
                  <a:srgbClr val="030300"/>
                </a:solidFill>
                <a:effectLst/>
                <a:latin typeface="Arial" panose="020B0604020202020204" pitchFamily="34" charset="0"/>
                <a:ea typeface="Times New Roman" panose="02020603050405020304" pitchFamily="18" charset="0"/>
              </a:rPr>
              <a:t>for </a:t>
            </a:r>
            <a:r>
              <a:rPr lang="en-US" sz="1800" dirty="0">
                <a:solidFill>
                  <a:srgbClr val="060600"/>
                </a:solidFill>
                <a:effectLst/>
                <a:latin typeface="Arial" panose="020B0604020202020204" pitchFamily="34" charset="0"/>
                <a:ea typeface="Times New Roman" panose="02020603050405020304" pitchFamily="18" charset="0"/>
              </a:rPr>
              <a:t>the </a:t>
            </a:r>
            <a:r>
              <a:rPr lang="en-US" sz="1800" dirty="0">
                <a:solidFill>
                  <a:srgbClr val="070700"/>
                </a:solidFill>
                <a:effectLst/>
                <a:latin typeface="Arial" panose="020B0604020202020204" pitchFamily="34" charset="0"/>
                <a:ea typeface="Times New Roman" panose="02020603050405020304" pitchFamily="18" charset="0"/>
              </a:rPr>
              <a:t>same</a:t>
            </a:r>
            <a:r>
              <a:rPr lang="en-US" sz="1800" dirty="0">
                <a:solidFill>
                  <a:srgbClr val="9A9A00"/>
                </a:solidFill>
                <a:effectLst/>
                <a:latin typeface="Arial" panose="020B0604020202020204" pitchFamily="34" charset="0"/>
                <a:ea typeface="Times New Roman" panose="02020603050405020304" pitchFamily="18" charset="0"/>
              </a:rPr>
              <a:t>.</a:t>
            </a:r>
          </a:p>
          <a:p>
            <a:pPr algn="just">
              <a:spcBef>
                <a:spcPts val="1030"/>
              </a:spcBef>
            </a:pPr>
            <a:r>
              <a:rPr lang="en-US" b="1" u="sng" dirty="0">
                <a:latin typeface="Arial" panose="020B0604020202020204" pitchFamily="34" charset="0"/>
                <a:ea typeface="Times New Roman" panose="02020603050405020304" pitchFamily="18" charset="0"/>
              </a:rPr>
              <a:t>BOM Response:</a:t>
            </a:r>
            <a:r>
              <a:rPr lang="en-US" sz="1800" dirty="0">
                <a:solidFill>
                  <a:srgbClr val="9A9A00"/>
                </a:solidFill>
                <a:effectLst/>
                <a:latin typeface="Arial" panose="020B0604020202020204" pitchFamily="34" charset="0"/>
                <a:ea typeface="Times New Roman" panose="02020603050405020304" pitchFamily="18" charset="0"/>
              </a:rPr>
              <a:t> </a:t>
            </a:r>
            <a:r>
              <a:rPr lang="en-US" sz="1800" dirty="0">
                <a:solidFill>
                  <a:schemeClr val="tx1">
                    <a:lumMod val="85000"/>
                    <a:lumOff val="15000"/>
                  </a:schemeClr>
                </a:solidFill>
                <a:effectLst/>
                <a:latin typeface="Arial" panose="020B0604020202020204" pitchFamily="34" charset="0"/>
                <a:ea typeface="Times New Roman" panose="02020603050405020304" pitchFamily="18" charset="0"/>
              </a:rPr>
              <a:t>The case is to be rigorously pursued with CETSTAT</a:t>
            </a:r>
          </a:p>
          <a:p>
            <a:pPr algn="just">
              <a:spcBef>
                <a:spcPts val="1030"/>
              </a:spcBef>
            </a:pPr>
            <a:r>
              <a:rPr lang="en-US" b="1" u="sng" dirty="0">
                <a:solidFill>
                  <a:schemeClr val="tx1">
                    <a:lumMod val="85000"/>
                    <a:lumOff val="15000"/>
                  </a:schemeClr>
                </a:solidFill>
                <a:latin typeface="Arial" panose="020B0604020202020204" pitchFamily="34" charset="0"/>
                <a:ea typeface="Times New Roman" panose="02020603050405020304" pitchFamily="18" charset="0"/>
              </a:rPr>
              <a:t>SGBM Decision: </a:t>
            </a:r>
            <a:r>
              <a:rPr lang="en-US" sz="1600" dirty="0">
                <a:solidFill>
                  <a:srgbClr val="0070C0"/>
                </a:solidFill>
                <a:effectLst/>
                <a:latin typeface="Arial" panose="020B0604020202020204" pitchFamily="34" charset="0"/>
                <a:ea typeface="Times New Roman" panose="02020603050405020304" pitchFamily="18" charset="0"/>
              </a:rPr>
              <a:t>The case </a:t>
            </a:r>
            <a:r>
              <a:rPr lang="en-US" sz="1600" dirty="0">
                <a:solidFill>
                  <a:srgbClr val="0070C0"/>
                </a:solidFill>
                <a:latin typeface="Arial" panose="020B0604020202020204" pitchFamily="34" charset="0"/>
                <a:ea typeface="Times New Roman" panose="02020603050405020304" pitchFamily="18" charset="0"/>
              </a:rPr>
              <a:t>should</a:t>
            </a:r>
            <a:r>
              <a:rPr lang="en-US" sz="1600" dirty="0">
                <a:solidFill>
                  <a:srgbClr val="0070C0"/>
                </a:solidFill>
                <a:effectLst/>
                <a:latin typeface="Arial" panose="020B0604020202020204" pitchFamily="34" charset="0"/>
                <a:ea typeface="Times New Roman" panose="02020603050405020304" pitchFamily="18" charset="0"/>
              </a:rPr>
              <a:t> be rigorously pursued with CETSTAT</a:t>
            </a:r>
          </a:p>
          <a:p>
            <a:pPr algn="just">
              <a:spcBef>
                <a:spcPts val="1030"/>
              </a:spcBef>
            </a:pPr>
            <a:endParaRPr lang="en-IN" sz="1600" b="1" u="sng" dirty="0">
              <a:solidFill>
                <a:schemeClr val="tx1">
                  <a:lumMod val="85000"/>
                  <a:lumOff val="1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11709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DD3A275-D2A2-5165-EAA8-0140ED540CB2}"/>
              </a:ext>
            </a:extLst>
          </p:cNvPr>
          <p:cNvSpPr txBox="1"/>
          <p:nvPr/>
        </p:nvSpPr>
        <p:spPr>
          <a:xfrm>
            <a:off x="239268" y="1065981"/>
            <a:ext cx="11713464" cy="3208571"/>
          </a:xfrm>
          <a:prstGeom prst="rect">
            <a:avLst/>
          </a:prstGeom>
          <a:noFill/>
        </p:spPr>
        <p:txBody>
          <a:bodyPr wrap="square">
            <a:spAutoFit/>
          </a:bodyPr>
          <a:lstStyle/>
          <a:p>
            <a:pPr algn="just">
              <a:spcBef>
                <a:spcPts val="1080"/>
              </a:spcBef>
            </a:pPr>
            <a:r>
              <a:rPr lang="en-US" b="1" dirty="0">
                <a:solidFill>
                  <a:srgbClr val="0A0A00"/>
                </a:solidFill>
                <a:effectLst/>
                <a:latin typeface="Arial" panose="020B0604020202020204" pitchFamily="34" charset="0"/>
                <a:ea typeface="Times New Roman" panose="02020603050405020304" pitchFamily="18" charset="0"/>
              </a:rPr>
              <a:t>2. </a:t>
            </a:r>
            <a:r>
              <a:rPr lang="en-US" dirty="0">
                <a:solidFill>
                  <a:srgbClr val="040400"/>
                </a:solidFill>
                <a:effectLst/>
                <a:latin typeface="Arial" panose="020B0604020202020204" pitchFamily="34" charset="0"/>
                <a:ea typeface="Times New Roman" panose="02020603050405020304" pitchFamily="18" charset="0"/>
              </a:rPr>
              <a:t>F.Y.2017-18</a:t>
            </a:r>
            <a:r>
              <a:rPr lang="en-US" dirty="0">
                <a:solidFill>
                  <a:srgbClr val="757500"/>
                </a:solidFill>
                <a:effectLst/>
                <a:latin typeface="Arial" panose="020B0604020202020204" pitchFamily="34" charset="0"/>
                <a:ea typeface="Times New Roman" panose="02020603050405020304" pitchFamily="18" charset="0"/>
              </a:rPr>
              <a:t>, </a:t>
            </a:r>
            <a:r>
              <a:rPr lang="en-US" dirty="0">
                <a:solidFill>
                  <a:srgbClr val="090900"/>
                </a:solidFill>
                <a:effectLst/>
                <a:latin typeface="Arial" panose="020B0604020202020204" pitchFamily="34" charset="0"/>
                <a:ea typeface="Times New Roman" panose="02020603050405020304" pitchFamily="18" charset="0"/>
              </a:rPr>
              <a:t>A </a:t>
            </a:r>
            <a:r>
              <a:rPr lang="en-US" dirty="0">
                <a:solidFill>
                  <a:srgbClr val="070700"/>
                </a:solidFill>
                <a:effectLst/>
                <a:latin typeface="Arial" panose="020B0604020202020204" pitchFamily="34" charset="0"/>
                <a:ea typeface="Times New Roman" panose="02020603050405020304" pitchFamily="18" charset="0"/>
              </a:rPr>
              <a:t>demand </a:t>
            </a:r>
            <a:r>
              <a:rPr lang="en-US" dirty="0">
                <a:solidFill>
                  <a:srgbClr val="050500"/>
                </a:solidFill>
                <a:effectLst/>
                <a:latin typeface="Arial" panose="020B0604020202020204" pitchFamily="34" charset="0"/>
                <a:ea typeface="Times New Roman" panose="02020603050405020304" pitchFamily="18" charset="0"/>
              </a:rPr>
              <a:t>of </a:t>
            </a:r>
            <a:r>
              <a:rPr lang="en-US" dirty="0">
                <a:solidFill>
                  <a:srgbClr val="070700"/>
                </a:solidFill>
                <a:effectLst/>
                <a:latin typeface="Arial" panose="020B0604020202020204" pitchFamily="34" charset="0"/>
                <a:ea typeface="Times New Roman" panose="02020603050405020304" pitchFamily="18" charset="0"/>
              </a:rPr>
              <a:t>Rs.296887 </a:t>
            </a:r>
            <a:r>
              <a:rPr lang="en-US" dirty="0">
                <a:solidFill>
                  <a:srgbClr val="050500"/>
                </a:solidFill>
                <a:effectLst/>
                <a:latin typeface="Arial" panose="020B0604020202020204" pitchFamily="34" charset="0"/>
                <a:ea typeface="Times New Roman" panose="02020603050405020304" pitchFamily="18" charset="0"/>
              </a:rPr>
              <a:t>was paid </a:t>
            </a:r>
            <a:r>
              <a:rPr lang="en-US" dirty="0">
                <a:solidFill>
                  <a:srgbClr val="070700"/>
                </a:solidFill>
                <a:effectLst/>
                <a:latin typeface="Arial" panose="020B0604020202020204" pitchFamily="34" charset="0"/>
                <a:ea typeface="Times New Roman" panose="02020603050405020304" pitchFamily="18" charset="0"/>
              </a:rPr>
              <a:t>wide </a:t>
            </a:r>
            <a:r>
              <a:rPr lang="en-US" dirty="0">
                <a:solidFill>
                  <a:srgbClr val="050500"/>
                </a:solidFill>
                <a:effectLst/>
                <a:latin typeface="Arial" panose="020B0604020202020204" pitchFamily="34" charset="0"/>
                <a:ea typeface="Times New Roman" panose="02020603050405020304" pitchFamily="18" charset="0"/>
              </a:rPr>
              <a:t>AOA</a:t>
            </a:r>
            <a:r>
              <a:rPr lang="en-US" dirty="0">
                <a:solidFill>
                  <a:srgbClr val="060600"/>
                </a:solidFill>
                <a:effectLst/>
                <a:latin typeface="Arial" panose="020B0604020202020204" pitchFamily="34" charset="0"/>
                <a:ea typeface="Times New Roman" panose="02020603050405020304" pitchFamily="18" charset="0"/>
              </a:rPr>
              <a:t>/Income- </a:t>
            </a:r>
            <a:r>
              <a:rPr lang="en-US" dirty="0">
                <a:solidFill>
                  <a:srgbClr val="070700"/>
                </a:solidFill>
                <a:effectLst/>
                <a:latin typeface="Arial" panose="020B0604020202020204" pitchFamily="34" charset="0"/>
                <a:ea typeface="Times New Roman" panose="02020603050405020304" pitchFamily="18" charset="0"/>
              </a:rPr>
              <a:t>Tax</a:t>
            </a:r>
            <a:r>
              <a:rPr lang="en-US" dirty="0">
                <a:solidFill>
                  <a:srgbClr val="0A0A00"/>
                </a:solidFill>
                <a:effectLst/>
                <a:latin typeface="Arial" panose="020B0604020202020204" pitchFamily="34" charset="0"/>
                <a:ea typeface="Times New Roman" panose="02020603050405020304" pitchFamily="18" charset="0"/>
              </a:rPr>
              <a:t>/</a:t>
            </a:r>
            <a:r>
              <a:rPr lang="en-US" dirty="0">
                <a:solidFill>
                  <a:srgbClr val="080800"/>
                </a:solidFill>
                <a:effectLst/>
                <a:latin typeface="Arial" panose="020B0604020202020204" pitchFamily="34" charset="0"/>
                <a:ea typeface="Times New Roman" panose="02020603050405020304" pitchFamily="18" charset="0"/>
              </a:rPr>
              <a:t>2021-22 </a:t>
            </a:r>
            <a:r>
              <a:rPr lang="en-US" dirty="0">
                <a:solidFill>
                  <a:srgbClr val="0A0A00"/>
                </a:solidFill>
                <a:effectLst/>
                <a:latin typeface="Arial" panose="020B0604020202020204" pitchFamily="34" charset="0"/>
                <a:ea typeface="Times New Roman" panose="02020603050405020304" pitchFamily="18" charset="0"/>
              </a:rPr>
              <a:t>dated </a:t>
            </a:r>
            <a:r>
              <a:rPr lang="en-US" dirty="0">
                <a:solidFill>
                  <a:srgbClr val="050500"/>
                </a:solidFill>
                <a:effectLst/>
                <a:latin typeface="Arial" panose="020B0604020202020204" pitchFamily="34" charset="0"/>
                <a:ea typeface="Times New Roman" panose="02020603050405020304" pitchFamily="18" charset="0"/>
              </a:rPr>
              <a:t>16-04-2021 resolution </a:t>
            </a:r>
            <a:r>
              <a:rPr lang="en-US" dirty="0">
                <a:solidFill>
                  <a:srgbClr val="070700"/>
                </a:solidFill>
                <a:effectLst/>
                <a:latin typeface="Arial" panose="020B0604020202020204" pitchFamily="34" charset="0"/>
                <a:ea typeface="Times New Roman" panose="02020603050405020304" pitchFamily="18" charset="0"/>
              </a:rPr>
              <a:t>noting </a:t>
            </a:r>
            <a:r>
              <a:rPr lang="en-US" dirty="0">
                <a:solidFill>
                  <a:srgbClr val="0B0B00"/>
                </a:solidFill>
                <a:effectLst/>
                <a:latin typeface="Arial" panose="020B0604020202020204" pitchFamily="34" charset="0"/>
                <a:ea typeface="Times New Roman" panose="02020603050405020304" pitchFamily="18" charset="0"/>
              </a:rPr>
              <a:t>that </a:t>
            </a:r>
            <a:r>
              <a:rPr lang="en-US" dirty="0">
                <a:solidFill>
                  <a:srgbClr val="060600"/>
                </a:solidFill>
                <a:effectLst/>
                <a:latin typeface="Arial" panose="020B0604020202020204" pitchFamily="34" charset="0"/>
                <a:ea typeface="Times New Roman" panose="02020603050405020304" pitchFamily="18" charset="0"/>
              </a:rPr>
              <a:t>the </a:t>
            </a:r>
            <a:r>
              <a:rPr lang="en-US" dirty="0">
                <a:solidFill>
                  <a:srgbClr val="030300"/>
                </a:solidFill>
                <a:effectLst/>
                <a:latin typeface="Arial" panose="020B0604020202020204" pitchFamily="34" charset="0"/>
                <a:ea typeface="Times New Roman" panose="02020603050405020304" pitchFamily="18" charset="0"/>
              </a:rPr>
              <a:t>committee </a:t>
            </a:r>
            <a:r>
              <a:rPr lang="en-US" dirty="0">
                <a:solidFill>
                  <a:srgbClr val="070700"/>
                </a:solidFill>
                <a:effectLst/>
                <a:latin typeface="Arial" panose="020B0604020202020204" pitchFamily="34" charset="0"/>
                <a:ea typeface="Times New Roman" panose="02020603050405020304" pitchFamily="18" charset="0"/>
              </a:rPr>
              <a:t>did </a:t>
            </a:r>
            <a:r>
              <a:rPr lang="en-US" dirty="0">
                <a:solidFill>
                  <a:srgbClr val="040400"/>
                </a:solidFill>
                <a:effectLst/>
                <a:latin typeface="Arial" panose="020B0604020202020204" pitchFamily="34" charset="0"/>
                <a:ea typeface="Times New Roman" panose="02020603050405020304" pitchFamily="18" charset="0"/>
              </a:rPr>
              <a:t>not </a:t>
            </a:r>
            <a:r>
              <a:rPr lang="en-US" dirty="0">
                <a:solidFill>
                  <a:srgbClr val="050500"/>
                </a:solidFill>
                <a:effectLst/>
                <a:latin typeface="Arial" panose="020B0604020202020204" pitchFamily="34" charset="0"/>
                <a:ea typeface="Times New Roman" panose="02020603050405020304" pitchFamily="18" charset="0"/>
              </a:rPr>
              <a:t>have </a:t>
            </a:r>
            <a:r>
              <a:rPr lang="en-US" dirty="0">
                <a:solidFill>
                  <a:srgbClr val="060600"/>
                </a:solidFill>
                <a:effectLst/>
                <a:latin typeface="Arial" panose="020B0604020202020204" pitchFamily="34" charset="0"/>
                <a:ea typeface="Times New Roman" panose="02020603050405020304" pitchFamily="18" charset="0"/>
              </a:rPr>
              <a:t>the </a:t>
            </a:r>
            <a:r>
              <a:rPr lang="en-US" dirty="0">
                <a:solidFill>
                  <a:srgbClr val="070700"/>
                </a:solidFill>
                <a:effectLst/>
                <a:latin typeface="Arial" panose="020B0604020202020204" pitchFamily="34" charset="0"/>
                <a:ea typeface="Times New Roman" panose="02020603050405020304" pitchFamily="18" charset="0"/>
              </a:rPr>
              <a:t>supporting </a:t>
            </a:r>
            <a:r>
              <a:rPr lang="en-US" dirty="0">
                <a:solidFill>
                  <a:srgbClr val="090900"/>
                </a:solidFill>
                <a:effectLst/>
                <a:latin typeface="Arial" panose="020B0604020202020204" pitchFamily="34" charset="0"/>
                <a:ea typeface="Times New Roman" panose="02020603050405020304" pitchFamily="18" charset="0"/>
              </a:rPr>
              <a:t>documents </a:t>
            </a:r>
            <a:r>
              <a:rPr lang="en-US" dirty="0">
                <a:solidFill>
                  <a:srgbClr val="0B0B00"/>
                </a:solidFill>
                <a:effectLst/>
                <a:latin typeface="Arial" panose="020B0604020202020204" pitchFamily="34" charset="0"/>
                <a:ea typeface="Times New Roman" panose="02020603050405020304" pitchFamily="18" charset="0"/>
              </a:rPr>
              <a:t>i.e. </a:t>
            </a:r>
            <a:r>
              <a:rPr lang="en-US" dirty="0">
                <a:solidFill>
                  <a:srgbClr val="090900"/>
                </a:solidFill>
                <a:effectLst/>
                <a:latin typeface="Arial" panose="020B0604020202020204" pitchFamily="34" charset="0"/>
                <a:ea typeface="Times New Roman" panose="02020603050405020304" pitchFamily="18" charset="0"/>
              </a:rPr>
              <a:t>certified </a:t>
            </a:r>
            <a:r>
              <a:rPr lang="en-US" dirty="0">
                <a:solidFill>
                  <a:srgbClr val="0A0A00"/>
                </a:solidFill>
                <a:effectLst/>
                <a:latin typeface="Arial" panose="020B0604020202020204" pitchFamily="34" charset="0"/>
                <a:ea typeface="Times New Roman" panose="02020603050405020304" pitchFamily="18" charset="0"/>
              </a:rPr>
              <a:t>copies </a:t>
            </a:r>
            <a:r>
              <a:rPr lang="en-US" dirty="0">
                <a:solidFill>
                  <a:srgbClr val="040400"/>
                </a:solidFill>
                <a:effectLst/>
                <a:latin typeface="Arial" panose="020B0604020202020204" pitchFamily="34" charset="0"/>
                <a:ea typeface="Times New Roman" panose="02020603050405020304" pitchFamily="18" charset="0"/>
              </a:rPr>
              <a:t>of Balance </a:t>
            </a:r>
            <a:r>
              <a:rPr lang="en-US" dirty="0">
                <a:solidFill>
                  <a:srgbClr val="020200"/>
                </a:solidFill>
                <a:effectLst/>
                <a:latin typeface="Arial" panose="020B0604020202020204" pitchFamily="34" charset="0"/>
                <a:ea typeface="Times New Roman" panose="02020603050405020304" pitchFamily="18" charset="0"/>
              </a:rPr>
              <a:t>Sheet </a:t>
            </a:r>
            <a:r>
              <a:rPr lang="en-US" dirty="0">
                <a:solidFill>
                  <a:srgbClr val="030300"/>
                </a:solidFill>
                <a:effectLst/>
                <a:latin typeface="Arial" panose="020B0604020202020204" pitchFamily="34" charset="0"/>
                <a:ea typeface="Times New Roman" panose="02020603050405020304" pitchFamily="18" charset="0"/>
              </a:rPr>
              <a:t>and </a:t>
            </a:r>
            <a:r>
              <a:rPr lang="en-US" dirty="0">
                <a:solidFill>
                  <a:srgbClr val="020200"/>
                </a:solidFill>
                <a:effectLst/>
                <a:latin typeface="Arial" panose="020B0604020202020204" pitchFamily="34" charset="0"/>
                <a:ea typeface="Times New Roman" panose="02020603050405020304" pitchFamily="18" charset="0"/>
              </a:rPr>
              <a:t>final </a:t>
            </a:r>
            <a:r>
              <a:rPr lang="en-US" dirty="0">
                <a:solidFill>
                  <a:srgbClr val="050500"/>
                </a:solidFill>
                <a:effectLst/>
                <a:latin typeface="Arial" panose="020B0604020202020204" pitchFamily="34" charset="0"/>
                <a:ea typeface="Times New Roman" panose="02020603050405020304" pitchFamily="18" charset="0"/>
              </a:rPr>
              <a:t>accounts </a:t>
            </a:r>
            <a:r>
              <a:rPr lang="en-US" dirty="0">
                <a:solidFill>
                  <a:srgbClr val="060600"/>
                </a:solidFill>
                <a:effectLst/>
                <a:latin typeface="Arial" panose="020B0604020202020204" pitchFamily="34" charset="0"/>
                <a:ea typeface="Times New Roman" panose="02020603050405020304" pitchFamily="18" charset="0"/>
              </a:rPr>
              <a:t>by </a:t>
            </a:r>
            <a:r>
              <a:rPr lang="en-US" dirty="0">
                <a:solidFill>
                  <a:srgbClr val="040400"/>
                </a:solidFill>
                <a:effectLst/>
                <a:latin typeface="Arial" panose="020B0604020202020204" pitchFamily="34" charset="0"/>
                <a:ea typeface="Times New Roman" panose="02020603050405020304" pitchFamily="18" charset="0"/>
              </a:rPr>
              <a:t>the </a:t>
            </a:r>
            <a:r>
              <a:rPr lang="en-US" dirty="0">
                <a:solidFill>
                  <a:srgbClr val="060600"/>
                </a:solidFill>
                <a:effectLst/>
                <a:latin typeface="Arial" panose="020B0604020202020204" pitchFamily="34" charset="0"/>
                <a:ea typeface="Times New Roman" panose="02020603050405020304" pitchFamily="18" charset="0"/>
              </a:rPr>
              <a:t>concerned </a:t>
            </a:r>
            <a:r>
              <a:rPr lang="en-US" dirty="0">
                <a:solidFill>
                  <a:srgbClr val="050500"/>
                </a:solidFill>
                <a:effectLst/>
                <a:latin typeface="Arial" panose="020B0604020202020204" pitchFamily="34" charset="0"/>
                <a:ea typeface="Times New Roman" panose="02020603050405020304" pitchFamily="18" charset="0"/>
              </a:rPr>
              <a:t>CA </a:t>
            </a:r>
            <a:r>
              <a:rPr lang="en-US" dirty="0">
                <a:solidFill>
                  <a:srgbClr val="060600"/>
                </a:solidFill>
                <a:effectLst/>
                <a:latin typeface="Arial" panose="020B0604020202020204" pitchFamily="34" charset="0"/>
                <a:ea typeface="Times New Roman" panose="02020603050405020304" pitchFamily="18" charset="0"/>
              </a:rPr>
              <a:t>who </a:t>
            </a:r>
            <a:r>
              <a:rPr lang="en-US" dirty="0">
                <a:solidFill>
                  <a:srgbClr val="070700"/>
                </a:solidFill>
                <a:effectLst/>
                <a:latin typeface="Arial" panose="020B0604020202020204" pitchFamily="34" charset="0"/>
                <a:ea typeface="Times New Roman" panose="02020603050405020304" pitchFamily="18" charset="0"/>
              </a:rPr>
              <a:t>had </a:t>
            </a:r>
            <a:r>
              <a:rPr lang="en-US" dirty="0">
                <a:solidFill>
                  <a:srgbClr val="040400"/>
                </a:solidFill>
                <a:effectLst/>
                <a:latin typeface="Arial" panose="020B0604020202020204" pitchFamily="34" charset="0"/>
                <a:ea typeface="Times New Roman" panose="02020603050405020304" pitchFamily="18" charset="0"/>
              </a:rPr>
              <a:t>filed </a:t>
            </a:r>
            <a:r>
              <a:rPr lang="en-US" dirty="0">
                <a:solidFill>
                  <a:srgbClr val="0A0A00"/>
                </a:solidFill>
                <a:effectLst/>
                <a:latin typeface="Arial" panose="020B0604020202020204" pitchFamily="34" charset="0"/>
                <a:ea typeface="Times New Roman" panose="02020603050405020304" pitchFamily="18" charset="0"/>
              </a:rPr>
              <a:t>wrong</a:t>
            </a:r>
            <a:r>
              <a:rPr lang="en-US" dirty="0">
                <a:solidFill>
                  <a:srgbClr val="202000"/>
                </a:solidFill>
                <a:effectLst/>
                <a:latin typeface="Arial" panose="020B0604020202020204" pitchFamily="34" charset="0"/>
                <a:ea typeface="Times New Roman" panose="02020603050405020304" pitchFamily="18" charset="0"/>
              </a:rPr>
              <a:t>/</a:t>
            </a:r>
            <a:r>
              <a:rPr lang="en-US" dirty="0">
                <a:solidFill>
                  <a:srgbClr val="030300"/>
                </a:solidFill>
                <a:effectLst/>
                <a:latin typeface="Arial" panose="020B0604020202020204" pitchFamily="34" charset="0"/>
                <a:ea typeface="Times New Roman" panose="02020603050405020304" pitchFamily="18" charset="0"/>
              </a:rPr>
              <a:t>defective </a:t>
            </a:r>
            <a:r>
              <a:rPr lang="en-US" dirty="0">
                <a:solidFill>
                  <a:srgbClr val="010100"/>
                </a:solidFill>
                <a:effectLst/>
                <a:latin typeface="Arial" panose="020B0604020202020204" pitchFamily="34" charset="0"/>
                <a:ea typeface="Times New Roman" panose="02020603050405020304" pitchFamily="18" charset="0"/>
              </a:rPr>
              <a:t>ITR </a:t>
            </a:r>
            <a:r>
              <a:rPr lang="en-US" dirty="0">
                <a:solidFill>
                  <a:srgbClr val="020200"/>
                </a:solidFill>
                <a:effectLst/>
                <a:latin typeface="Arial" panose="020B0604020202020204" pitchFamily="34" charset="0"/>
                <a:ea typeface="Times New Roman" panose="02020603050405020304" pitchFamily="18" charset="0"/>
              </a:rPr>
              <a:t>and </a:t>
            </a:r>
            <a:r>
              <a:rPr lang="en-US" dirty="0">
                <a:solidFill>
                  <a:srgbClr val="060600"/>
                </a:solidFill>
                <a:effectLst/>
                <a:latin typeface="Arial" panose="020B0604020202020204" pitchFamily="34" charset="0"/>
                <a:ea typeface="Times New Roman" panose="02020603050405020304" pitchFamily="18" charset="0"/>
              </a:rPr>
              <a:t>also </a:t>
            </a:r>
            <a:r>
              <a:rPr lang="en-US" dirty="0">
                <a:solidFill>
                  <a:srgbClr val="010100"/>
                </a:solidFill>
                <a:effectLst/>
                <a:latin typeface="Arial" panose="020B0604020202020204" pitchFamily="34" charset="0"/>
                <a:ea typeface="Times New Roman" panose="02020603050405020304" pitchFamily="18" charset="0"/>
              </a:rPr>
              <a:t>did </a:t>
            </a:r>
            <a:r>
              <a:rPr lang="en-US" dirty="0">
                <a:solidFill>
                  <a:srgbClr val="050500"/>
                </a:solidFill>
                <a:effectLst/>
                <a:latin typeface="Arial" panose="020B0604020202020204" pitchFamily="34" charset="0"/>
                <a:ea typeface="Times New Roman" panose="02020603050405020304" pitchFamily="18" charset="0"/>
              </a:rPr>
              <a:t>not </a:t>
            </a:r>
            <a:r>
              <a:rPr lang="en-US" dirty="0">
                <a:solidFill>
                  <a:srgbClr val="070700"/>
                </a:solidFill>
                <a:effectLst/>
                <a:latin typeface="Arial" panose="020B0604020202020204" pitchFamily="34" charset="0"/>
                <a:ea typeface="Times New Roman" panose="02020603050405020304" pitchFamily="18" charset="0"/>
              </a:rPr>
              <a:t>communicate </a:t>
            </a:r>
            <a:r>
              <a:rPr lang="en-US" dirty="0">
                <a:solidFill>
                  <a:srgbClr val="0A0A00"/>
                </a:solidFill>
                <a:effectLst/>
                <a:latin typeface="Arial" panose="020B0604020202020204" pitchFamily="34" charset="0"/>
                <a:ea typeface="Times New Roman" panose="02020603050405020304" pitchFamily="18" charset="0"/>
              </a:rPr>
              <a:t>a </a:t>
            </a:r>
            <a:r>
              <a:rPr lang="en-US" dirty="0">
                <a:solidFill>
                  <a:srgbClr val="090900"/>
                </a:solidFill>
                <a:effectLst/>
                <a:latin typeface="Arial" panose="020B0604020202020204" pitchFamily="34" charset="0"/>
                <a:ea typeface="Times New Roman" panose="02020603050405020304" pitchFamily="18" charset="0"/>
              </a:rPr>
              <a:t>suitable reply </a:t>
            </a:r>
            <a:r>
              <a:rPr lang="en-US" dirty="0">
                <a:solidFill>
                  <a:srgbClr val="040400"/>
                </a:solidFill>
                <a:effectLst/>
                <a:latin typeface="Arial" panose="020B0604020202020204" pitchFamily="34" charset="0"/>
                <a:ea typeface="Times New Roman" panose="02020603050405020304" pitchFamily="18" charset="0"/>
              </a:rPr>
              <a:t>from </a:t>
            </a:r>
            <a:r>
              <a:rPr lang="en-US" dirty="0">
                <a:solidFill>
                  <a:srgbClr val="060600"/>
                </a:solidFill>
                <a:effectLst/>
                <a:latin typeface="Arial" panose="020B0604020202020204" pitchFamily="34" charset="0"/>
                <a:ea typeface="Times New Roman" panose="02020603050405020304" pitchFamily="18" charset="0"/>
              </a:rPr>
              <a:t>the </a:t>
            </a:r>
            <a:r>
              <a:rPr lang="en-US" dirty="0">
                <a:solidFill>
                  <a:srgbClr val="030300"/>
                </a:solidFill>
                <a:effectLst/>
                <a:latin typeface="Arial" panose="020B0604020202020204" pitchFamily="34" charset="0"/>
                <a:ea typeface="Times New Roman" panose="02020603050405020304" pitchFamily="18" charset="0"/>
              </a:rPr>
              <a:t>AOA </a:t>
            </a:r>
            <a:r>
              <a:rPr lang="en-US" dirty="0">
                <a:solidFill>
                  <a:srgbClr val="040400"/>
                </a:solidFill>
                <a:effectLst/>
                <a:latin typeface="Arial" panose="020B0604020202020204" pitchFamily="34" charset="0"/>
                <a:ea typeface="Times New Roman" panose="02020603050405020304" pitchFamily="18" charset="0"/>
              </a:rPr>
              <a:t>office </a:t>
            </a:r>
            <a:r>
              <a:rPr lang="en-US" dirty="0">
                <a:solidFill>
                  <a:srgbClr val="0B0B00"/>
                </a:solidFill>
                <a:effectLst/>
                <a:latin typeface="Arial" panose="020B0604020202020204" pitchFamily="34" charset="0"/>
                <a:ea typeface="Times New Roman" panose="02020603050405020304" pitchFamily="18" charset="0"/>
              </a:rPr>
              <a:t>during </a:t>
            </a:r>
            <a:r>
              <a:rPr lang="en-US" dirty="0">
                <a:solidFill>
                  <a:srgbClr val="060600"/>
                </a:solidFill>
                <a:effectLst/>
                <a:latin typeface="Arial" panose="020B0604020202020204" pitchFamily="34" charset="0"/>
                <a:ea typeface="Times New Roman" panose="02020603050405020304" pitchFamily="18" charset="0"/>
              </a:rPr>
              <a:t>the </a:t>
            </a:r>
            <a:r>
              <a:rPr lang="en-US" dirty="0">
                <a:solidFill>
                  <a:srgbClr val="070700"/>
                </a:solidFill>
                <a:effectLst/>
                <a:latin typeface="Arial" panose="020B0604020202020204" pitchFamily="34" charset="0"/>
                <a:ea typeface="Times New Roman" panose="02020603050405020304" pitchFamily="18" charset="0"/>
              </a:rPr>
              <a:t>period </a:t>
            </a:r>
            <a:r>
              <a:rPr lang="en-US" b="1" dirty="0">
                <a:solidFill>
                  <a:srgbClr val="030300"/>
                </a:solidFill>
                <a:effectLst/>
                <a:latin typeface="Arial" panose="020B0604020202020204" pitchFamily="34" charset="0"/>
                <a:ea typeface="Times New Roman" panose="02020603050405020304" pitchFamily="18" charset="0"/>
              </a:rPr>
              <a:t>of </a:t>
            </a:r>
            <a:r>
              <a:rPr lang="en-US" dirty="0">
                <a:solidFill>
                  <a:srgbClr val="0A0A00"/>
                </a:solidFill>
                <a:effectLst/>
                <a:latin typeface="Arial" panose="020B0604020202020204" pitchFamily="34" charset="0"/>
                <a:ea typeface="Times New Roman" panose="02020603050405020304" pitchFamily="18" charset="0"/>
              </a:rPr>
              <a:t>accounts </a:t>
            </a:r>
            <a:r>
              <a:rPr lang="en-US" dirty="0">
                <a:solidFill>
                  <a:srgbClr val="080800"/>
                </a:solidFill>
                <a:effectLst/>
                <a:latin typeface="Arial" panose="020B0604020202020204" pitchFamily="34" charset="0"/>
                <a:ea typeface="Times New Roman" panose="02020603050405020304" pitchFamily="18" charset="0"/>
              </a:rPr>
              <a:t>2017-18</a:t>
            </a:r>
            <a:r>
              <a:rPr lang="en-US" dirty="0">
                <a:solidFill>
                  <a:srgbClr val="FBFB00"/>
                </a:solidFill>
                <a:effectLst/>
                <a:latin typeface="Arial" panose="020B0604020202020204" pitchFamily="34" charset="0"/>
                <a:ea typeface="Times New Roman" panose="02020603050405020304" pitchFamily="18" charset="0"/>
              </a:rPr>
              <a:t>. </a:t>
            </a:r>
            <a:r>
              <a:rPr lang="en-US" dirty="0">
                <a:solidFill>
                  <a:srgbClr val="050500"/>
                </a:solidFill>
                <a:effectLst/>
                <a:latin typeface="Arial" panose="020B0604020202020204" pitchFamily="34" charset="0"/>
                <a:ea typeface="Times New Roman" panose="02020603050405020304" pitchFamily="18" charset="0"/>
              </a:rPr>
              <a:t>The </a:t>
            </a:r>
            <a:r>
              <a:rPr lang="en-US" dirty="0">
                <a:solidFill>
                  <a:srgbClr val="010100"/>
                </a:solidFill>
                <a:effectLst/>
                <a:latin typeface="Arial" panose="020B0604020202020204" pitchFamily="34" charset="0"/>
                <a:ea typeface="Times New Roman" panose="02020603050405020304" pitchFamily="18" charset="0"/>
              </a:rPr>
              <a:t>issue </a:t>
            </a:r>
            <a:r>
              <a:rPr lang="en-US" dirty="0">
                <a:solidFill>
                  <a:srgbClr val="070700"/>
                </a:solidFill>
                <a:effectLst/>
                <a:latin typeface="Arial" panose="020B0604020202020204" pitchFamily="34" charset="0"/>
                <a:ea typeface="Times New Roman" panose="02020603050405020304" pitchFamily="18" charset="0"/>
              </a:rPr>
              <a:t>relates </a:t>
            </a:r>
            <a:r>
              <a:rPr lang="en-US" dirty="0">
                <a:solidFill>
                  <a:srgbClr val="050500"/>
                </a:solidFill>
                <a:effectLst/>
                <a:latin typeface="Arial" panose="020B0604020202020204" pitchFamily="34" charset="0"/>
                <a:ea typeface="Times New Roman" panose="02020603050405020304" pitchFamily="18" charset="0"/>
              </a:rPr>
              <a:t>to </a:t>
            </a:r>
            <a:r>
              <a:rPr lang="en-US" dirty="0">
                <a:solidFill>
                  <a:srgbClr val="040400"/>
                </a:solidFill>
                <a:effectLst/>
                <a:latin typeface="Arial" panose="020B0604020202020204" pitchFamily="34" charset="0"/>
                <a:ea typeface="Times New Roman" panose="02020603050405020304" pitchFamily="18" charset="0"/>
              </a:rPr>
              <a:t>Financial </a:t>
            </a:r>
            <a:r>
              <a:rPr lang="en-US" dirty="0">
                <a:solidFill>
                  <a:srgbClr val="050500"/>
                </a:solidFill>
                <a:effectLst/>
                <a:latin typeface="Arial" panose="020B0604020202020204" pitchFamily="34" charset="0"/>
                <a:ea typeface="Times New Roman" panose="02020603050405020304" pitchFamily="18" charset="0"/>
              </a:rPr>
              <a:t>Year </a:t>
            </a:r>
            <a:r>
              <a:rPr lang="en-US" dirty="0">
                <a:solidFill>
                  <a:srgbClr val="040400"/>
                </a:solidFill>
                <a:effectLst/>
                <a:latin typeface="Arial" panose="020B0604020202020204" pitchFamily="34" charset="0"/>
                <a:ea typeface="Times New Roman" panose="02020603050405020304" pitchFamily="18" charset="0"/>
              </a:rPr>
              <a:t>2017-18</a:t>
            </a:r>
            <a:r>
              <a:rPr lang="en-US" dirty="0">
                <a:solidFill>
                  <a:srgbClr val="000000"/>
                </a:solidFill>
                <a:effectLst/>
                <a:latin typeface="Arial" panose="020B0604020202020204" pitchFamily="34" charset="0"/>
                <a:ea typeface="Times New Roman" panose="02020603050405020304" pitchFamily="18" charset="0"/>
              </a:rPr>
              <a:t>, </a:t>
            </a:r>
            <a:r>
              <a:rPr lang="en-US" dirty="0">
                <a:solidFill>
                  <a:srgbClr val="070700"/>
                </a:solidFill>
                <a:effectLst/>
                <a:latin typeface="Arial" panose="020B0604020202020204" pitchFamily="34" charset="0"/>
                <a:ea typeface="Times New Roman" panose="02020603050405020304" pitchFamily="18" charset="0"/>
              </a:rPr>
              <a:t>Assessment </a:t>
            </a:r>
            <a:r>
              <a:rPr lang="en-US" dirty="0">
                <a:solidFill>
                  <a:srgbClr val="0A0A00"/>
                </a:solidFill>
                <a:effectLst/>
                <a:latin typeface="Arial" panose="020B0604020202020204" pitchFamily="34" charset="0"/>
                <a:ea typeface="Times New Roman" panose="02020603050405020304" pitchFamily="18" charset="0"/>
              </a:rPr>
              <a:t>Year  </a:t>
            </a:r>
            <a:r>
              <a:rPr lang="en-US" dirty="0">
                <a:solidFill>
                  <a:srgbClr val="030300"/>
                </a:solidFill>
                <a:effectLst/>
                <a:latin typeface="Arial" panose="020B0604020202020204" pitchFamily="34" charset="0"/>
                <a:ea typeface="Times New Roman" panose="02020603050405020304" pitchFamily="18" charset="0"/>
              </a:rPr>
              <a:t>2018-19.The defective </a:t>
            </a:r>
            <a:r>
              <a:rPr lang="en-US" dirty="0">
                <a:solidFill>
                  <a:srgbClr val="020200"/>
                </a:solidFill>
                <a:effectLst/>
                <a:latin typeface="Arial" panose="020B0604020202020204" pitchFamily="34" charset="0"/>
                <a:ea typeface="Times New Roman" panose="02020603050405020304" pitchFamily="18" charset="0"/>
              </a:rPr>
              <a:t>ITR </a:t>
            </a:r>
            <a:r>
              <a:rPr lang="en-US" dirty="0">
                <a:solidFill>
                  <a:srgbClr val="090900"/>
                </a:solidFill>
                <a:effectLst/>
                <a:latin typeface="Arial" panose="020B0604020202020204" pitchFamily="34" charset="0"/>
                <a:ea typeface="Times New Roman" panose="02020603050405020304" pitchFamily="18" charset="0"/>
              </a:rPr>
              <a:t>was </a:t>
            </a:r>
            <a:r>
              <a:rPr lang="en-US" dirty="0">
                <a:solidFill>
                  <a:srgbClr val="040400"/>
                </a:solidFill>
                <a:effectLst/>
                <a:latin typeface="Arial" panose="020B0604020202020204" pitchFamily="34" charset="0"/>
                <a:ea typeface="Times New Roman" panose="02020603050405020304" pitchFamily="18" charset="0"/>
              </a:rPr>
              <a:t>filed </a:t>
            </a:r>
            <a:r>
              <a:rPr lang="en-US" dirty="0">
                <a:solidFill>
                  <a:srgbClr val="060600"/>
                </a:solidFill>
                <a:effectLst/>
                <a:latin typeface="Arial" panose="020B0604020202020204" pitchFamily="34" charset="0"/>
                <a:ea typeface="Times New Roman" panose="02020603050405020304" pitchFamily="18" charset="0"/>
              </a:rPr>
              <a:t>by </a:t>
            </a:r>
            <a:r>
              <a:rPr lang="en-US" dirty="0">
                <a:solidFill>
                  <a:srgbClr val="101000"/>
                </a:solidFill>
                <a:effectLst/>
                <a:latin typeface="Arial" panose="020B0604020202020204" pitchFamily="34" charset="0"/>
                <a:ea typeface="Times New Roman" panose="02020603050405020304" pitchFamily="18" charset="0"/>
              </a:rPr>
              <a:t>M</a:t>
            </a:r>
            <a:r>
              <a:rPr lang="en-US" dirty="0">
                <a:solidFill>
                  <a:srgbClr val="1D1D00"/>
                </a:solidFill>
                <a:effectLst/>
                <a:latin typeface="Arial" panose="020B0604020202020204" pitchFamily="34" charset="0"/>
                <a:ea typeface="Times New Roman" panose="02020603050405020304" pitchFamily="18" charset="0"/>
              </a:rPr>
              <a:t>/</a:t>
            </a:r>
            <a:r>
              <a:rPr lang="en-US" dirty="0">
                <a:solidFill>
                  <a:srgbClr val="000000"/>
                </a:solidFill>
                <a:effectLst/>
                <a:latin typeface="Arial" panose="020B0604020202020204" pitchFamily="34" charset="0"/>
                <a:ea typeface="Times New Roman" panose="02020603050405020304" pitchFamily="18" charset="0"/>
              </a:rPr>
              <a:t>s </a:t>
            </a:r>
            <a:r>
              <a:rPr lang="en-US" dirty="0">
                <a:solidFill>
                  <a:srgbClr val="080800"/>
                </a:solidFill>
                <a:effectLst/>
                <a:latin typeface="Arial" panose="020B0604020202020204" pitchFamily="34" charset="0"/>
                <a:ea typeface="Times New Roman" panose="02020603050405020304" pitchFamily="18" charset="0"/>
              </a:rPr>
              <a:t>Sonika </a:t>
            </a:r>
            <a:r>
              <a:rPr lang="en-US" dirty="0">
                <a:solidFill>
                  <a:srgbClr val="060600"/>
                </a:solidFill>
                <a:effectLst/>
                <a:latin typeface="Arial" panose="020B0604020202020204" pitchFamily="34" charset="0"/>
                <a:ea typeface="Times New Roman" panose="02020603050405020304" pitchFamily="18" charset="0"/>
              </a:rPr>
              <a:t>Aggarwal </a:t>
            </a:r>
            <a:r>
              <a:rPr lang="en-US" dirty="0">
                <a:solidFill>
                  <a:srgbClr val="020200"/>
                </a:solidFill>
                <a:effectLst/>
                <a:latin typeface="Arial" panose="020B0604020202020204" pitchFamily="34" charset="0"/>
                <a:ea typeface="Times New Roman" panose="02020603050405020304" pitchFamily="18" charset="0"/>
              </a:rPr>
              <a:t>and </a:t>
            </a:r>
            <a:r>
              <a:rPr lang="en-US" dirty="0">
                <a:solidFill>
                  <a:srgbClr val="070700"/>
                </a:solidFill>
                <a:effectLst/>
                <a:latin typeface="Arial" panose="020B0604020202020204" pitchFamily="34" charset="0"/>
                <a:ea typeface="Times New Roman" panose="02020603050405020304" pitchFamily="18" charset="0"/>
              </a:rPr>
              <a:t>Company</a:t>
            </a:r>
            <a:r>
              <a:rPr lang="en-US" dirty="0">
                <a:solidFill>
                  <a:srgbClr val="EEEE00"/>
                </a:solidFill>
                <a:effectLst/>
                <a:latin typeface="Arial" panose="020B0604020202020204" pitchFamily="34" charset="0"/>
                <a:ea typeface="Times New Roman" panose="02020603050405020304" pitchFamily="18" charset="0"/>
              </a:rPr>
              <a:t>. </a:t>
            </a:r>
            <a:endParaRPr lang="en-IN" dirty="0">
              <a:effectLst/>
              <a:latin typeface="Times New Roman" panose="02020603050405020304" pitchFamily="18" charset="0"/>
              <a:ea typeface="Times New Roman" panose="02020603050405020304" pitchFamily="18" charset="0"/>
            </a:endParaRPr>
          </a:p>
          <a:p>
            <a:pPr algn="just">
              <a:spcBef>
                <a:spcPts val="935"/>
              </a:spcBef>
            </a:pPr>
            <a:r>
              <a:rPr lang="en-US" dirty="0">
                <a:solidFill>
                  <a:srgbClr val="050500"/>
                </a:solidFill>
                <a:effectLst/>
                <a:latin typeface="Arial" panose="020B0604020202020204" pitchFamily="34" charset="0"/>
                <a:ea typeface="Times New Roman" panose="02020603050405020304" pitchFamily="18" charset="0"/>
              </a:rPr>
              <a:t>The </a:t>
            </a:r>
            <a:r>
              <a:rPr lang="en-US" dirty="0">
                <a:solidFill>
                  <a:srgbClr val="030300"/>
                </a:solidFill>
                <a:effectLst/>
                <a:latin typeface="Arial" panose="020B0604020202020204" pitchFamily="34" charset="0"/>
                <a:ea typeface="Times New Roman" panose="02020603050405020304" pitchFamily="18" charset="0"/>
              </a:rPr>
              <a:t>AGBM </a:t>
            </a:r>
            <a:r>
              <a:rPr lang="en-US" dirty="0">
                <a:solidFill>
                  <a:srgbClr val="000000"/>
                </a:solidFill>
                <a:effectLst/>
                <a:latin typeface="Arial" panose="020B0604020202020204" pitchFamily="34" charset="0"/>
                <a:ea typeface="Times New Roman" panose="02020603050405020304" pitchFamily="18" charset="0"/>
              </a:rPr>
              <a:t>in </a:t>
            </a:r>
            <a:r>
              <a:rPr lang="en-US" dirty="0">
                <a:solidFill>
                  <a:srgbClr val="070700"/>
                </a:solidFill>
                <a:effectLst/>
                <a:latin typeface="Arial" panose="020B0604020202020204" pitchFamily="34" charset="0"/>
                <a:ea typeface="Times New Roman" panose="02020603050405020304" pitchFamily="18" charset="0"/>
              </a:rPr>
              <a:t>its </a:t>
            </a:r>
            <a:r>
              <a:rPr lang="en-US" dirty="0">
                <a:solidFill>
                  <a:srgbClr val="060600"/>
                </a:solidFill>
                <a:effectLst/>
                <a:latin typeface="Arial" panose="020B0604020202020204" pitchFamily="34" charset="0"/>
                <a:ea typeface="Times New Roman" panose="02020603050405020304" pitchFamily="18" charset="0"/>
              </a:rPr>
              <a:t>9th </a:t>
            </a:r>
            <a:r>
              <a:rPr lang="en-US" dirty="0">
                <a:solidFill>
                  <a:srgbClr val="030300"/>
                </a:solidFill>
                <a:effectLst/>
                <a:latin typeface="Arial" panose="020B0604020202020204" pitchFamily="34" charset="0"/>
                <a:ea typeface="Times New Roman" panose="02020603050405020304" pitchFamily="18" charset="0"/>
              </a:rPr>
              <a:t>meeting </a:t>
            </a:r>
            <a:r>
              <a:rPr lang="en-US" dirty="0">
                <a:solidFill>
                  <a:srgbClr val="050500"/>
                </a:solidFill>
                <a:effectLst/>
                <a:latin typeface="Arial" panose="020B0604020202020204" pitchFamily="34" charset="0"/>
                <a:ea typeface="Times New Roman" panose="02020603050405020304" pitchFamily="18" charset="0"/>
              </a:rPr>
              <a:t>expressed displeasure </a:t>
            </a:r>
            <a:r>
              <a:rPr lang="en-US" dirty="0">
                <a:solidFill>
                  <a:srgbClr val="020200"/>
                </a:solidFill>
                <a:effectLst/>
                <a:latin typeface="Arial" panose="020B0604020202020204" pitchFamily="34" charset="0"/>
                <a:ea typeface="Times New Roman" panose="02020603050405020304" pitchFamily="18" charset="0"/>
              </a:rPr>
              <a:t>on the </a:t>
            </a:r>
            <a:r>
              <a:rPr lang="en-US" dirty="0">
                <a:solidFill>
                  <a:srgbClr val="060600"/>
                </a:solidFill>
                <a:effectLst/>
                <a:latin typeface="Arial" panose="020B0604020202020204" pitchFamily="34" charset="0"/>
                <a:ea typeface="Times New Roman" panose="02020603050405020304" pitchFamily="18" charset="0"/>
              </a:rPr>
              <a:t>functioning </a:t>
            </a:r>
            <a:r>
              <a:rPr lang="en-US" dirty="0">
                <a:solidFill>
                  <a:srgbClr val="050500"/>
                </a:solidFill>
                <a:effectLst/>
                <a:latin typeface="Arial" panose="020B0604020202020204" pitchFamily="34" charset="0"/>
                <a:ea typeface="Times New Roman" panose="02020603050405020304" pitchFamily="18" charset="0"/>
              </a:rPr>
              <a:t>of </a:t>
            </a:r>
            <a:r>
              <a:rPr lang="en-US" dirty="0">
                <a:solidFill>
                  <a:srgbClr val="030300"/>
                </a:solidFill>
                <a:effectLst/>
                <a:latin typeface="Arial" panose="020B0604020202020204" pitchFamily="34" charset="0"/>
                <a:ea typeface="Times New Roman" panose="02020603050405020304" pitchFamily="18" charset="0"/>
              </a:rPr>
              <a:t>this </a:t>
            </a:r>
            <a:r>
              <a:rPr lang="en-US" dirty="0">
                <a:solidFill>
                  <a:srgbClr val="000000"/>
                </a:solidFill>
                <a:effectLst/>
                <a:latin typeface="Arial" panose="020B0604020202020204" pitchFamily="34" charset="0"/>
                <a:ea typeface="Times New Roman" panose="02020603050405020304" pitchFamily="18" charset="0"/>
              </a:rPr>
              <a:t>firm. </a:t>
            </a:r>
          </a:p>
          <a:p>
            <a:pPr algn="just">
              <a:spcBef>
                <a:spcPts val="935"/>
              </a:spcBef>
            </a:pPr>
            <a:r>
              <a:rPr lang="en-US" b="1" u="sng" dirty="0">
                <a:solidFill>
                  <a:srgbClr val="000000"/>
                </a:solidFill>
                <a:latin typeface="Arial" panose="020B0604020202020204" pitchFamily="34" charset="0"/>
                <a:ea typeface="Times New Roman" panose="02020603050405020304" pitchFamily="18" charset="0"/>
              </a:rPr>
              <a:t>BOM Response:</a:t>
            </a:r>
            <a:r>
              <a:rPr lang="en-US" dirty="0">
                <a:solidFill>
                  <a:srgbClr val="000000"/>
                </a:solidFill>
                <a:latin typeface="Arial" panose="020B0604020202020204" pitchFamily="34" charset="0"/>
                <a:ea typeface="Times New Roman" panose="02020603050405020304" pitchFamily="18" charset="0"/>
              </a:rPr>
              <a:t> No further action on part of BOM as there is no adverse remark from the Auditor, further the services of M/s Sonika Agarwal &amp; Co, was terminated by respective BOM.</a:t>
            </a:r>
          </a:p>
          <a:p>
            <a:pPr algn="just">
              <a:spcBef>
                <a:spcPts val="935"/>
              </a:spcBef>
            </a:pPr>
            <a:r>
              <a:rPr lang="en-US" b="1" u="sng" dirty="0">
                <a:solidFill>
                  <a:schemeClr val="tx1">
                    <a:lumMod val="85000"/>
                    <a:lumOff val="15000"/>
                  </a:schemeClr>
                </a:solidFill>
                <a:latin typeface="Arial" panose="020B0604020202020204" pitchFamily="34" charset="0"/>
                <a:ea typeface="Times New Roman" panose="02020603050405020304" pitchFamily="18" charset="0"/>
              </a:rPr>
              <a:t>SGBM Decision: </a:t>
            </a:r>
            <a:r>
              <a:rPr lang="en-US" dirty="0">
                <a:solidFill>
                  <a:srgbClr val="0070C0"/>
                </a:solidFill>
                <a:latin typeface="Arial" panose="020B0604020202020204" pitchFamily="34" charset="0"/>
                <a:ea typeface="Times New Roman" panose="02020603050405020304" pitchFamily="18" charset="0"/>
              </a:rPr>
              <a:t>SGBM endorses the decision of BOM and as per information furnished by members of respective BOM, it was noted that this pertain to F.Y. 2016-2017</a:t>
            </a:r>
            <a:endParaRPr lang="en-IN" dirty="0">
              <a:solidFill>
                <a:srgbClr val="0070C0"/>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092BA524-E605-1BD1-FDB2-470816A4E1D4}"/>
              </a:ext>
            </a:extLst>
          </p:cNvPr>
          <p:cNvSpPr txBox="1"/>
          <p:nvPr/>
        </p:nvSpPr>
        <p:spPr>
          <a:xfrm>
            <a:off x="578358" y="79171"/>
            <a:ext cx="11327130" cy="830997"/>
          </a:xfrm>
          <a:prstGeom prst="rect">
            <a:avLst/>
          </a:prstGeom>
          <a:noFill/>
        </p:spPr>
        <p:txBody>
          <a:bodyPr wrap="square">
            <a:spAutoFit/>
          </a:bodyPr>
          <a:lstStyle/>
          <a:p>
            <a:pPr algn="ctr"/>
            <a:r>
              <a:rPr lang="en-US" sz="2400" b="1" dirty="0">
                <a:effectLst/>
                <a:latin typeface="Arial" panose="020B0604020202020204" pitchFamily="34" charset="0"/>
                <a:ea typeface="Times New Roman" panose="02020603050405020304" pitchFamily="18" charset="0"/>
                <a:cs typeface="Mangal" panose="02040503050203030202" pitchFamily="18" charset="0"/>
              </a:rPr>
              <a:t>Audit Report for the period from Financial Year 2014-2015 to 2018-2019 Submitted by CA Ashok Kumar Agarwal             </a:t>
            </a:r>
            <a:r>
              <a:rPr lang="en-US" sz="24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2400" b="1" dirty="0">
                <a:effectLst/>
                <a:latin typeface="Arial" panose="020B0604020202020204" pitchFamily="34" charset="0"/>
                <a:ea typeface="Times New Roman" panose="02020603050405020304" pitchFamily="18" charset="0"/>
                <a:cs typeface="Mangal" panose="02040503050203030202" pitchFamily="18" charset="0"/>
              </a:rPr>
              <a:t>………</a:t>
            </a:r>
            <a:endParaRPr lang="en-IN" sz="2400" dirty="0"/>
          </a:p>
        </p:txBody>
      </p:sp>
    </p:spTree>
    <p:extLst>
      <p:ext uri="{BB962C8B-B14F-4D97-AF65-F5344CB8AC3E}">
        <p14:creationId xmlns:p14="http://schemas.microsoft.com/office/powerpoint/2010/main" xmlns="" val="21060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06CB75-E382-0797-BD57-EAC6D5ADE54B}"/>
              </a:ext>
            </a:extLst>
          </p:cNvPr>
          <p:cNvSpPr txBox="1"/>
          <p:nvPr/>
        </p:nvSpPr>
        <p:spPr>
          <a:xfrm>
            <a:off x="395478" y="1120676"/>
            <a:ext cx="11308842" cy="2390398"/>
          </a:xfrm>
          <a:prstGeom prst="rect">
            <a:avLst/>
          </a:prstGeom>
          <a:noFill/>
        </p:spPr>
        <p:txBody>
          <a:bodyPr wrap="square">
            <a:spAutoFit/>
          </a:bodyPr>
          <a:lstStyle/>
          <a:p>
            <a:pPr algn="just">
              <a:spcBef>
                <a:spcPts val="1370"/>
              </a:spcBef>
            </a:pPr>
            <a:r>
              <a:rPr lang="en-US" sz="1800" dirty="0">
                <a:solidFill>
                  <a:srgbClr val="040400"/>
                </a:solidFill>
                <a:effectLst/>
                <a:latin typeface="Arial" panose="020B0604020202020204" pitchFamily="34" charset="0"/>
                <a:ea typeface="Times New Roman" panose="02020603050405020304" pitchFamily="18" charset="0"/>
              </a:rPr>
              <a:t>3. </a:t>
            </a:r>
            <a:r>
              <a:rPr lang="en-US" sz="1800" dirty="0">
                <a:solidFill>
                  <a:srgbClr val="010100"/>
                </a:solidFill>
                <a:effectLst/>
                <a:latin typeface="Arial" panose="020B0604020202020204" pitchFamily="34" charset="0"/>
                <a:ea typeface="Times New Roman" panose="02020603050405020304" pitchFamily="18" charset="0"/>
              </a:rPr>
              <a:t>The </a:t>
            </a:r>
            <a:r>
              <a:rPr lang="en-US" sz="1800" dirty="0">
                <a:solidFill>
                  <a:srgbClr val="070700"/>
                </a:solidFill>
                <a:effectLst/>
                <a:latin typeface="Arial" panose="020B0604020202020204" pitchFamily="34" charset="0"/>
                <a:ea typeface="Times New Roman" panose="02020603050405020304" pitchFamily="18" charset="0"/>
              </a:rPr>
              <a:t>AOA </a:t>
            </a:r>
            <a:r>
              <a:rPr lang="en-US" sz="1800" dirty="0">
                <a:solidFill>
                  <a:srgbClr val="030300"/>
                </a:solidFill>
                <a:effectLst/>
                <a:latin typeface="Arial" panose="020B0604020202020204" pitchFamily="34" charset="0"/>
                <a:ea typeface="Times New Roman" panose="02020603050405020304" pitchFamily="18" charset="0"/>
              </a:rPr>
              <a:t>did </a:t>
            </a:r>
            <a:r>
              <a:rPr lang="en-US" sz="1800" dirty="0">
                <a:solidFill>
                  <a:srgbClr val="090900"/>
                </a:solidFill>
                <a:effectLst/>
                <a:latin typeface="Arial" panose="020B0604020202020204" pitchFamily="34" charset="0"/>
                <a:ea typeface="Times New Roman" panose="02020603050405020304" pitchFamily="18" charset="0"/>
              </a:rPr>
              <a:t>not </a:t>
            </a:r>
            <a:r>
              <a:rPr lang="en-US" sz="1800" dirty="0">
                <a:solidFill>
                  <a:srgbClr val="020200"/>
                </a:solidFill>
                <a:effectLst/>
                <a:latin typeface="Arial" panose="020B0604020202020204" pitchFamily="34" charset="0"/>
                <a:ea typeface="Times New Roman" panose="02020603050405020304" pitchFamily="18" charset="0"/>
              </a:rPr>
              <a:t>comply </a:t>
            </a:r>
            <a:r>
              <a:rPr lang="en-US" sz="1800" dirty="0">
                <a:solidFill>
                  <a:srgbClr val="000000"/>
                </a:solidFill>
                <a:effectLst/>
                <a:latin typeface="Arial" panose="020B0604020202020204" pitchFamily="34" charset="0"/>
                <a:ea typeface="Times New Roman" panose="02020603050405020304" pitchFamily="18" charset="0"/>
              </a:rPr>
              <a:t>with </a:t>
            </a:r>
            <a:r>
              <a:rPr lang="en-US" sz="1800" dirty="0">
                <a:solidFill>
                  <a:srgbClr val="040400"/>
                </a:solidFill>
                <a:effectLst/>
                <a:latin typeface="Arial" panose="020B0604020202020204" pitchFamily="34" charset="0"/>
                <a:ea typeface="Times New Roman" panose="02020603050405020304" pitchFamily="18" charset="0"/>
              </a:rPr>
              <a:t>the provisions </a:t>
            </a:r>
            <a:r>
              <a:rPr lang="en-US" sz="1800" dirty="0">
                <a:solidFill>
                  <a:srgbClr val="0B0B00"/>
                </a:solidFill>
                <a:effectLst/>
                <a:latin typeface="Arial" panose="020B0604020202020204" pitchFamily="34" charset="0"/>
                <a:ea typeface="Times New Roman" panose="02020603050405020304" pitchFamily="18" charset="0"/>
              </a:rPr>
              <a:t>of </a:t>
            </a:r>
            <a:r>
              <a:rPr lang="en-US" sz="1800" dirty="0">
                <a:solidFill>
                  <a:srgbClr val="070700"/>
                </a:solidFill>
                <a:effectLst/>
                <a:latin typeface="Arial" panose="020B0604020202020204" pitchFamily="34" charset="0"/>
                <a:ea typeface="Times New Roman" panose="02020603050405020304" pitchFamily="18" charset="0"/>
              </a:rPr>
              <a:t>ESIC </a:t>
            </a:r>
            <a:r>
              <a:rPr lang="en-US" sz="1800" dirty="0">
                <a:solidFill>
                  <a:srgbClr val="080800"/>
                </a:solidFill>
                <a:effectLst/>
                <a:latin typeface="Arial" panose="020B0604020202020204" pitchFamily="34" charset="0"/>
                <a:ea typeface="Times New Roman" panose="02020603050405020304" pitchFamily="18" charset="0"/>
              </a:rPr>
              <a:t>&amp; </a:t>
            </a:r>
            <a:r>
              <a:rPr lang="en-US" sz="1800" dirty="0">
                <a:solidFill>
                  <a:srgbClr val="020200"/>
                </a:solidFill>
                <a:effectLst/>
                <a:latin typeface="Arial" panose="020B0604020202020204" pitchFamily="34" charset="0"/>
                <a:ea typeface="Times New Roman" panose="02020603050405020304" pitchFamily="18" charset="0"/>
              </a:rPr>
              <a:t>EPF</a:t>
            </a:r>
            <a:r>
              <a:rPr lang="en-US" sz="1800" dirty="0">
                <a:solidFill>
                  <a:srgbClr val="EFEF00"/>
                </a:solidFill>
                <a:effectLst/>
                <a:latin typeface="Arial" panose="020B0604020202020204" pitchFamily="34" charset="0"/>
                <a:ea typeface="Times New Roman" panose="02020603050405020304" pitchFamily="18" charset="0"/>
              </a:rPr>
              <a:t>. </a:t>
            </a:r>
            <a:r>
              <a:rPr lang="en-US" sz="1800" dirty="0">
                <a:solidFill>
                  <a:srgbClr val="060600"/>
                </a:solidFill>
                <a:effectLst/>
                <a:latin typeface="Arial" panose="020B0604020202020204" pitchFamily="34" charset="0"/>
                <a:ea typeface="Times New Roman" panose="02020603050405020304" pitchFamily="18" charset="0"/>
              </a:rPr>
              <a:t>Later </a:t>
            </a:r>
            <a:r>
              <a:rPr lang="en-US" sz="1800" dirty="0">
                <a:solidFill>
                  <a:srgbClr val="040400"/>
                </a:solidFill>
                <a:effectLst/>
                <a:latin typeface="Arial" panose="020B0604020202020204" pitchFamily="34" charset="0"/>
                <a:ea typeface="Times New Roman" panose="02020603050405020304" pitchFamily="18" charset="0"/>
              </a:rPr>
              <a:t>on </a:t>
            </a:r>
            <a:r>
              <a:rPr lang="en-US" sz="1800" dirty="0">
                <a:solidFill>
                  <a:srgbClr val="0A0A00"/>
                </a:solidFill>
                <a:effectLst/>
                <a:latin typeface="Arial" panose="020B0604020202020204" pitchFamily="34" charset="0"/>
                <a:ea typeface="Times New Roman" panose="02020603050405020304" pitchFamily="18" charset="0"/>
              </a:rPr>
              <a:t>a </a:t>
            </a:r>
            <a:r>
              <a:rPr lang="en-US" sz="1800" dirty="0">
                <a:solidFill>
                  <a:srgbClr val="010100"/>
                </a:solidFill>
                <a:effectLst/>
                <a:latin typeface="Arial" panose="020B0604020202020204" pitchFamily="34" charset="0"/>
                <a:ea typeface="Times New Roman" panose="02020603050405020304" pitchFamily="18" charset="0"/>
              </a:rPr>
              <a:t>payment </a:t>
            </a:r>
            <a:r>
              <a:rPr lang="en-US" sz="1800" dirty="0">
                <a:solidFill>
                  <a:srgbClr val="0A0A00"/>
                </a:solidFill>
                <a:effectLst/>
                <a:latin typeface="Arial" panose="020B0604020202020204" pitchFamily="34" charset="0"/>
                <a:ea typeface="Times New Roman" panose="02020603050405020304" pitchFamily="18" charset="0"/>
              </a:rPr>
              <a:t>was </a:t>
            </a:r>
            <a:r>
              <a:rPr lang="en-US" sz="1800" dirty="0">
                <a:solidFill>
                  <a:srgbClr val="000000"/>
                </a:solidFill>
                <a:effectLst/>
                <a:latin typeface="Arial" panose="020B0604020202020204" pitchFamily="34" charset="0"/>
                <a:ea typeface="Times New Roman" panose="02020603050405020304" pitchFamily="18" charset="0"/>
              </a:rPr>
              <a:t>made </a:t>
            </a:r>
            <a:r>
              <a:rPr lang="en-US" sz="1800" dirty="0">
                <a:solidFill>
                  <a:srgbClr val="040400"/>
                </a:solidFill>
                <a:effectLst/>
                <a:latin typeface="Arial" panose="020B0604020202020204" pitchFamily="34" charset="0"/>
                <a:ea typeface="Times New Roman" panose="02020603050405020304" pitchFamily="18" charset="0"/>
              </a:rPr>
              <a:t>for </a:t>
            </a:r>
            <a:r>
              <a:rPr lang="en-US" sz="1800" dirty="0">
                <a:solidFill>
                  <a:srgbClr val="030300"/>
                </a:solidFill>
                <a:effectLst/>
                <a:latin typeface="Arial" panose="020B0604020202020204" pitchFamily="34" charset="0"/>
                <a:ea typeface="Times New Roman" panose="02020603050405020304" pitchFamily="18" charset="0"/>
              </a:rPr>
              <a:t>the </a:t>
            </a:r>
            <a:r>
              <a:rPr lang="en-US" sz="1800" dirty="0">
                <a:solidFill>
                  <a:srgbClr val="040400"/>
                </a:solidFill>
                <a:effectLst/>
                <a:latin typeface="Arial" panose="020B0604020202020204" pitchFamily="34" charset="0"/>
                <a:ea typeface="Times New Roman" panose="02020603050405020304" pitchFamily="18" charset="0"/>
              </a:rPr>
              <a:t>demand </a:t>
            </a:r>
            <a:r>
              <a:rPr lang="en-US" sz="1800" dirty="0">
                <a:solidFill>
                  <a:srgbClr val="010100"/>
                </a:solidFill>
                <a:effectLst/>
                <a:latin typeface="Arial" panose="020B0604020202020204" pitchFamily="34" charset="0"/>
                <a:ea typeface="Times New Roman" panose="02020603050405020304" pitchFamily="18" charset="0"/>
              </a:rPr>
              <a:t>from </a:t>
            </a:r>
            <a:r>
              <a:rPr lang="en-US" sz="1800" dirty="0">
                <a:solidFill>
                  <a:srgbClr val="040400"/>
                </a:solidFill>
                <a:effectLst/>
                <a:latin typeface="Arial" panose="020B0604020202020204" pitchFamily="34" charset="0"/>
                <a:ea typeface="Times New Roman" panose="02020603050405020304" pitchFamily="18" charset="0"/>
              </a:rPr>
              <a:t>the </a:t>
            </a:r>
            <a:r>
              <a:rPr lang="en-US" sz="1800" dirty="0">
                <a:solidFill>
                  <a:srgbClr val="030300"/>
                </a:solidFill>
                <a:effectLst/>
                <a:latin typeface="Arial" panose="020B0604020202020204" pitchFamily="34" charset="0"/>
                <a:ea typeface="Times New Roman" panose="02020603050405020304" pitchFamily="18" charset="0"/>
              </a:rPr>
              <a:t>year </a:t>
            </a:r>
            <a:r>
              <a:rPr lang="en-US" sz="1800" dirty="0">
                <a:solidFill>
                  <a:srgbClr val="040400"/>
                </a:solidFill>
                <a:effectLst/>
                <a:latin typeface="Arial" panose="020B0604020202020204" pitchFamily="34" charset="0"/>
                <a:ea typeface="Times New Roman" panose="02020603050405020304" pitchFamily="18" charset="0"/>
              </a:rPr>
              <a:t>2013-14 </a:t>
            </a:r>
            <a:r>
              <a:rPr lang="en-US" sz="1800" dirty="0">
                <a:solidFill>
                  <a:srgbClr val="050500"/>
                </a:solidFill>
                <a:effectLst/>
                <a:latin typeface="Arial" panose="020B0604020202020204" pitchFamily="34" charset="0"/>
                <a:ea typeface="Times New Roman" panose="02020603050405020304" pitchFamily="18" charset="0"/>
              </a:rPr>
              <a:t>onward </a:t>
            </a:r>
            <a:r>
              <a:rPr lang="en-US" sz="1800" dirty="0">
                <a:solidFill>
                  <a:srgbClr val="030300"/>
                </a:solidFill>
                <a:effectLst/>
                <a:latin typeface="Arial" panose="020B0604020202020204" pitchFamily="34" charset="0"/>
                <a:ea typeface="Times New Roman" panose="02020603050405020304" pitchFamily="18" charset="0"/>
              </a:rPr>
              <a:t>which </a:t>
            </a:r>
            <a:r>
              <a:rPr lang="en-US" sz="1800" dirty="0">
                <a:solidFill>
                  <a:srgbClr val="040400"/>
                </a:solidFill>
                <a:effectLst/>
                <a:latin typeface="Arial" panose="020B0604020202020204" pitchFamily="34" charset="0"/>
                <a:ea typeface="Times New Roman" panose="02020603050405020304" pitchFamily="18" charset="0"/>
              </a:rPr>
              <a:t>was </a:t>
            </a:r>
            <a:r>
              <a:rPr lang="en-US" sz="1800" dirty="0">
                <a:solidFill>
                  <a:srgbClr val="050500"/>
                </a:solidFill>
                <a:effectLst/>
                <a:latin typeface="Arial" panose="020B0604020202020204" pitchFamily="34" charset="0"/>
                <a:ea typeface="Times New Roman" panose="02020603050405020304" pitchFamily="18" charset="0"/>
              </a:rPr>
              <a:t>settled </a:t>
            </a:r>
            <a:r>
              <a:rPr lang="en-US" sz="1800" dirty="0">
                <a:solidFill>
                  <a:srgbClr val="090900"/>
                </a:solidFill>
                <a:effectLst/>
                <a:latin typeface="Arial" panose="020B0604020202020204" pitchFamily="34" charset="0"/>
                <a:ea typeface="Times New Roman" panose="02020603050405020304" pitchFamily="18" charset="0"/>
              </a:rPr>
              <a:t>in </a:t>
            </a:r>
            <a:r>
              <a:rPr lang="en-US" sz="1800" dirty="0">
                <a:solidFill>
                  <a:srgbClr val="070700"/>
                </a:solidFill>
                <a:effectLst/>
                <a:latin typeface="Arial" panose="020B0604020202020204" pitchFamily="34" charset="0"/>
                <a:ea typeface="Times New Roman" panose="02020603050405020304" pitchFamily="18" charset="0"/>
              </a:rPr>
              <a:t>June </a:t>
            </a:r>
            <a:r>
              <a:rPr lang="en-US" sz="1800" dirty="0">
                <a:solidFill>
                  <a:srgbClr val="030300"/>
                </a:solidFill>
                <a:effectLst/>
                <a:latin typeface="Arial" panose="020B0604020202020204" pitchFamily="34" charset="0"/>
                <a:ea typeface="Times New Roman" panose="02020603050405020304" pitchFamily="18" charset="0"/>
              </a:rPr>
              <a:t>2018 </a:t>
            </a:r>
            <a:r>
              <a:rPr lang="en-US" sz="1800" dirty="0">
                <a:solidFill>
                  <a:srgbClr val="050500"/>
                </a:solidFill>
                <a:effectLst/>
                <a:latin typeface="Arial" panose="020B0604020202020204" pitchFamily="34" charset="0"/>
                <a:ea typeface="Times New Roman" panose="02020603050405020304" pitchFamily="18" charset="0"/>
              </a:rPr>
              <a:t>by </a:t>
            </a:r>
            <a:r>
              <a:rPr lang="en-US" sz="1800" dirty="0">
                <a:solidFill>
                  <a:srgbClr val="010100"/>
                </a:solidFill>
                <a:effectLst/>
                <a:latin typeface="Arial" panose="020B0604020202020204" pitchFamily="34" charset="0"/>
                <a:ea typeface="Times New Roman" panose="02020603050405020304" pitchFamily="18" charset="0"/>
              </a:rPr>
              <a:t>PF </a:t>
            </a:r>
            <a:r>
              <a:rPr lang="en-US" sz="1800" dirty="0">
                <a:solidFill>
                  <a:srgbClr val="030300"/>
                </a:solidFill>
                <a:effectLst/>
                <a:latin typeface="Arial" panose="020B0604020202020204" pitchFamily="34" charset="0"/>
                <a:ea typeface="Times New Roman" panose="02020603050405020304" pitchFamily="18" charset="0"/>
              </a:rPr>
              <a:t>officer by </a:t>
            </a:r>
            <a:r>
              <a:rPr lang="en-US" sz="1800" dirty="0">
                <a:solidFill>
                  <a:srgbClr val="040400"/>
                </a:solidFill>
                <a:effectLst/>
                <a:latin typeface="Arial" panose="020B0604020202020204" pitchFamily="34" charset="0"/>
                <a:ea typeface="Times New Roman" panose="02020603050405020304" pitchFamily="18" charset="0"/>
              </a:rPr>
              <a:t>debiting Account </a:t>
            </a:r>
            <a:r>
              <a:rPr lang="en-US" sz="1800" dirty="0">
                <a:solidFill>
                  <a:srgbClr val="000000"/>
                </a:solidFill>
                <a:effectLst/>
                <a:latin typeface="Arial" panose="020B0604020202020204" pitchFamily="34" charset="0"/>
                <a:ea typeface="Times New Roman" panose="02020603050405020304" pitchFamily="18" charset="0"/>
              </a:rPr>
              <a:t>of AOA</a:t>
            </a:r>
            <a:r>
              <a:rPr lang="en-US" sz="1800" dirty="0">
                <a:solidFill>
                  <a:srgbClr val="F9F900"/>
                </a:solidFill>
                <a:effectLst/>
                <a:latin typeface="Arial" panose="020B0604020202020204" pitchFamily="34" charset="0"/>
                <a:ea typeface="Times New Roman" panose="02020603050405020304" pitchFamily="18" charset="0"/>
              </a:rPr>
              <a:t>, </a:t>
            </a:r>
            <a:r>
              <a:rPr lang="en-US" sz="1800" dirty="0">
                <a:solidFill>
                  <a:srgbClr val="080800"/>
                </a:solidFill>
                <a:effectLst/>
                <a:latin typeface="Arial" panose="020B0604020202020204" pitchFamily="34" charset="0"/>
                <a:ea typeface="Times New Roman" panose="02020603050405020304" pitchFamily="18" charset="0"/>
              </a:rPr>
              <a:t>KV</a:t>
            </a:r>
            <a:r>
              <a:rPr lang="en-US"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50500"/>
                </a:solidFill>
                <a:effectLst/>
                <a:latin typeface="Arial" panose="020B0604020202020204" pitchFamily="34" charset="0"/>
                <a:ea typeface="Times New Roman" panose="02020603050405020304" pitchFamily="18" charset="0"/>
              </a:rPr>
              <a:t>II</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a:solidFill>
                  <a:srgbClr val="0D0D00"/>
                </a:solidFill>
                <a:effectLst/>
                <a:latin typeface="Arial" panose="020B0604020202020204" pitchFamily="34" charset="0"/>
                <a:ea typeface="Times New Roman" panose="02020603050405020304" pitchFamily="18" charset="0"/>
              </a:rPr>
              <a:t>An </a:t>
            </a:r>
            <a:r>
              <a:rPr lang="en-US" sz="1800" dirty="0">
                <a:solidFill>
                  <a:srgbClr val="030300"/>
                </a:solidFill>
                <a:effectLst/>
                <a:latin typeface="Arial" panose="020B0604020202020204" pitchFamily="34" charset="0"/>
                <a:ea typeface="Times New Roman" panose="02020603050405020304" pitchFamily="18" charset="0"/>
              </a:rPr>
              <a:t>amount </a:t>
            </a:r>
            <a:r>
              <a:rPr lang="en-US" sz="1800" dirty="0">
                <a:solidFill>
                  <a:srgbClr val="0B0B00"/>
                </a:solidFill>
                <a:effectLst/>
                <a:latin typeface="Arial" panose="020B0604020202020204" pitchFamily="34" charset="0"/>
                <a:ea typeface="Times New Roman" panose="02020603050405020304" pitchFamily="18" charset="0"/>
              </a:rPr>
              <a:t>of </a:t>
            </a:r>
            <a:r>
              <a:rPr lang="en-US" sz="1800" dirty="0">
                <a:solidFill>
                  <a:srgbClr val="040400"/>
                </a:solidFill>
                <a:effectLst/>
                <a:latin typeface="Arial" panose="020B0604020202020204" pitchFamily="34" charset="0"/>
                <a:ea typeface="Times New Roman" panose="02020603050405020304" pitchFamily="18" charset="0"/>
              </a:rPr>
              <a:t>Rs.7,98,446</a:t>
            </a:r>
            <a:r>
              <a:rPr lang="en-US" sz="1800" dirty="0">
                <a:solidFill>
                  <a:srgbClr val="2F2F00"/>
                </a:solidFill>
                <a:effectLst/>
                <a:latin typeface="Arial" panose="020B0604020202020204" pitchFamily="34" charset="0"/>
                <a:ea typeface="Times New Roman" panose="02020603050405020304" pitchFamily="18" charset="0"/>
              </a:rPr>
              <a:t>/</a:t>
            </a:r>
            <a:r>
              <a:rPr lang="en-US" sz="1800" dirty="0">
                <a:solidFill>
                  <a:srgbClr val="F8F800"/>
                </a:solidFill>
                <a:effectLst/>
                <a:latin typeface="Arial" panose="020B0604020202020204" pitchFamily="34" charset="0"/>
                <a:ea typeface="Times New Roman" panose="02020603050405020304" pitchFamily="18" charset="0"/>
              </a:rPr>
              <a:t>- </a:t>
            </a:r>
            <a:r>
              <a:rPr lang="en-US" sz="1800" dirty="0">
                <a:solidFill>
                  <a:srgbClr val="070700"/>
                </a:solidFill>
                <a:effectLst/>
                <a:latin typeface="Arial" panose="020B0604020202020204" pitchFamily="34" charset="0"/>
                <a:ea typeface="Times New Roman" panose="02020603050405020304" pitchFamily="18" charset="0"/>
              </a:rPr>
              <a:t>was </a:t>
            </a:r>
            <a:r>
              <a:rPr lang="en-US" sz="1800" dirty="0">
                <a:solidFill>
                  <a:srgbClr val="040400"/>
                </a:solidFill>
                <a:effectLst/>
                <a:latin typeface="Arial" panose="020B0604020202020204" pitchFamily="34" charset="0"/>
                <a:ea typeface="Times New Roman" panose="02020603050405020304" pitchFamily="18" charset="0"/>
              </a:rPr>
              <a:t>recovered </a:t>
            </a:r>
            <a:r>
              <a:rPr lang="en-US" sz="1800" dirty="0">
                <a:solidFill>
                  <a:srgbClr val="0A0A00"/>
                </a:solidFill>
                <a:effectLst/>
                <a:latin typeface="Arial" panose="020B0604020202020204" pitchFamily="34" charset="0"/>
                <a:ea typeface="Times New Roman" panose="02020603050405020304" pitchFamily="18" charset="0"/>
              </a:rPr>
              <a:t>by </a:t>
            </a:r>
            <a:r>
              <a:rPr lang="en-US" sz="1800" dirty="0">
                <a:solidFill>
                  <a:srgbClr val="000000"/>
                </a:solidFill>
                <a:effectLst/>
                <a:latin typeface="Arial" panose="020B0604020202020204" pitchFamily="34" charset="0"/>
                <a:ea typeface="Times New Roman" panose="02020603050405020304" pitchFamily="18" charset="0"/>
              </a:rPr>
              <a:t>PF </a:t>
            </a:r>
            <a:r>
              <a:rPr lang="en-US" sz="1800" dirty="0">
                <a:solidFill>
                  <a:srgbClr val="080800"/>
                </a:solidFill>
                <a:effectLst/>
                <a:latin typeface="Arial" panose="020B0604020202020204" pitchFamily="34" charset="0"/>
                <a:ea typeface="Times New Roman" panose="02020603050405020304" pitchFamily="18" charset="0"/>
              </a:rPr>
              <a:t>office </a:t>
            </a:r>
            <a:r>
              <a:rPr lang="en-US" sz="1800" dirty="0">
                <a:solidFill>
                  <a:srgbClr val="070700"/>
                </a:solidFill>
                <a:effectLst/>
                <a:latin typeface="Arial" panose="020B0604020202020204" pitchFamily="34" charset="0"/>
                <a:ea typeface="Times New Roman" panose="02020603050405020304" pitchFamily="18" charset="0"/>
              </a:rPr>
              <a:t>from </a:t>
            </a:r>
            <a:r>
              <a:rPr lang="en-US" sz="1800" dirty="0">
                <a:solidFill>
                  <a:srgbClr val="040400"/>
                </a:solidFill>
                <a:effectLst/>
                <a:latin typeface="Arial" panose="020B0604020202020204" pitchFamily="34" charset="0"/>
                <a:ea typeface="Times New Roman" panose="02020603050405020304" pitchFamily="18" charset="0"/>
              </a:rPr>
              <a:t>AOA</a:t>
            </a:r>
            <a:r>
              <a:rPr lang="en-US" sz="1800" dirty="0">
                <a:solidFill>
                  <a:srgbClr val="FCFC00"/>
                </a:solidFill>
                <a:effectLst/>
                <a:latin typeface="Arial" panose="020B0604020202020204" pitchFamily="34" charset="0"/>
                <a:ea typeface="Times New Roman" panose="02020603050405020304" pitchFamily="18" charset="0"/>
              </a:rPr>
              <a:t>, </a:t>
            </a:r>
            <a:r>
              <a:rPr lang="en-US" sz="1800" dirty="0">
                <a:solidFill>
                  <a:srgbClr val="020200"/>
                </a:solidFill>
                <a:effectLst/>
                <a:latin typeface="Arial" panose="020B0604020202020204" pitchFamily="34" charset="0"/>
                <a:ea typeface="Times New Roman" panose="02020603050405020304" pitchFamily="18" charset="0"/>
              </a:rPr>
              <a:t>KV</a:t>
            </a:r>
            <a:r>
              <a:rPr lang="en-US" sz="1800" dirty="0">
                <a:solidFill>
                  <a:srgbClr val="080800"/>
                </a:solidFill>
                <a:effectLst/>
                <a:latin typeface="Arial" panose="020B0604020202020204" pitchFamily="34" charset="0"/>
                <a:ea typeface="Times New Roman" panose="02020603050405020304" pitchFamily="18" charset="0"/>
              </a:rPr>
              <a:t>-</a:t>
            </a:r>
            <a:r>
              <a:rPr lang="en-US" sz="1800" dirty="0">
                <a:solidFill>
                  <a:srgbClr val="030300"/>
                </a:solidFill>
                <a:effectLst/>
                <a:latin typeface="Arial" panose="020B0604020202020204" pitchFamily="34" charset="0"/>
                <a:ea typeface="Times New Roman" panose="02020603050405020304" pitchFamily="18" charset="0"/>
              </a:rPr>
              <a:t>II.  </a:t>
            </a:r>
            <a:r>
              <a:rPr lang="en-US" sz="1800" dirty="0">
                <a:solidFill>
                  <a:srgbClr val="040400"/>
                </a:solidFill>
                <a:effectLst/>
                <a:latin typeface="Arial" panose="020B0604020202020204" pitchFamily="34" charset="0"/>
                <a:ea typeface="Times New Roman" panose="02020603050405020304" pitchFamily="18" charset="0"/>
              </a:rPr>
              <a:t>Copy of </a:t>
            </a:r>
            <a:r>
              <a:rPr lang="en-US" sz="1800" dirty="0">
                <a:solidFill>
                  <a:srgbClr val="010100"/>
                </a:solidFill>
                <a:effectLst/>
                <a:latin typeface="Arial" panose="020B0604020202020204" pitchFamily="34" charset="0"/>
                <a:ea typeface="Times New Roman" panose="02020603050405020304" pitchFamily="18" charset="0"/>
              </a:rPr>
              <a:t>bank </a:t>
            </a:r>
            <a:r>
              <a:rPr lang="en-US" sz="1800" dirty="0">
                <a:solidFill>
                  <a:srgbClr val="030300"/>
                </a:solidFill>
                <a:effectLst/>
                <a:latin typeface="Arial" panose="020B0604020202020204" pitchFamily="34" charset="0"/>
                <a:ea typeface="Times New Roman" panose="02020603050405020304" pitchFamily="18" charset="0"/>
              </a:rPr>
              <a:t>statement </a:t>
            </a:r>
            <a:r>
              <a:rPr lang="en-US" sz="1800" dirty="0">
                <a:solidFill>
                  <a:srgbClr val="070700"/>
                </a:solidFill>
                <a:effectLst/>
                <a:latin typeface="Arial" panose="020B0604020202020204" pitchFamily="34" charset="0"/>
                <a:ea typeface="Times New Roman" panose="02020603050405020304" pitchFamily="18" charset="0"/>
              </a:rPr>
              <a:t>reflecting </a:t>
            </a:r>
            <a:r>
              <a:rPr lang="en-US" sz="1800" dirty="0">
                <a:solidFill>
                  <a:srgbClr val="000000"/>
                </a:solidFill>
                <a:effectLst/>
                <a:latin typeface="Arial" panose="020B0604020202020204" pitchFamily="34" charset="0"/>
                <a:ea typeface="Times New Roman" panose="02020603050405020304" pitchFamily="18" charset="0"/>
              </a:rPr>
              <a:t>debit </a:t>
            </a:r>
            <a:r>
              <a:rPr lang="en-US" sz="1800" dirty="0">
                <a:solidFill>
                  <a:srgbClr val="070700"/>
                </a:solidFill>
                <a:effectLst/>
                <a:latin typeface="Arial" panose="020B0604020202020204" pitchFamily="34" charset="0"/>
                <a:ea typeface="Times New Roman" panose="02020603050405020304" pitchFamily="18" charset="0"/>
              </a:rPr>
              <a:t>entry </a:t>
            </a:r>
            <a:r>
              <a:rPr lang="en-US" sz="1800" dirty="0">
                <a:solidFill>
                  <a:srgbClr val="040400"/>
                </a:solidFill>
                <a:effectLst/>
                <a:latin typeface="Arial" panose="020B0604020202020204" pitchFamily="34" charset="0"/>
                <a:ea typeface="Times New Roman" panose="02020603050405020304" pitchFamily="18" charset="0"/>
              </a:rPr>
              <a:t>of </a:t>
            </a:r>
            <a:r>
              <a:rPr lang="en-US" sz="1800" dirty="0">
                <a:solidFill>
                  <a:srgbClr val="000000"/>
                </a:solidFill>
                <a:effectLst/>
                <a:latin typeface="Arial" panose="020B0604020202020204" pitchFamily="34" charset="0"/>
                <a:ea typeface="Times New Roman" panose="02020603050405020304" pitchFamily="18" charset="0"/>
              </a:rPr>
              <a:t>Rs</a:t>
            </a:r>
            <a:r>
              <a:rPr lang="en-US" sz="1800" dirty="0">
                <a:solidFill>
                  <a:srgbClr val="F8F800"/>
                </a:solidFill>
                <a:effectLst/>
                <a:latin typeface="Arial" panose="020B0604020202020204" pitchFamily="34" charset="0"/>
                <a:ea typeface="Times New Roman" panose="02020603050405020304" pitchFamily="18" charset="0"/>
              </a:rPr>
              <a:t>. </a:t>
            </a:r>
            <a:r>
              <a:rPr lang="en-US" sz="1800" dirty="0">
                <a:solidFill>
                  <a:srgbClr val="040400"/>
                </a:solidFill>
                <a:effectLst/>
                <a:latin typeface="Arial" panose="020B0604020202020204" pitchFamily="34" charset="0"/>
                <a:ea typeface="Times New Roman" panose="02020603050405020304" pitchFamily="18" charset="0"/>
              </a:rPr>
              <a:t>Rs.7,99,446</a:t>
            </a:r>
            <a:r>
              <a:rPr lang="en-US" sz="1800" dirty="0">
                <a:solidFill>
                  <a:srgbClr val="020200"/>
                </a:solidFill>
                <a:effectLst/>
                <a:latin typeface="Arial" panose="020B0604020202020204" pitchFamily="34" charset="0"/>
                <a:ea typeface="Times New Roman" panose="02020603050405020304" pitchFamily="18" charset="0"/>
              </a:rPr>
              <a:t>/</a:t>
            </a:r>
            <a:r>
              <a:rPr lang="en-US" sz="1800" dirty="0">
                <a:solidFill>
                  <a:srgbClr val="FAFA00"/>
                </a:solidFill>
                <a:effectLst/>
                <a:latin typeface="Arial" panose="020B0604020202020204" pitchFamily="34" charset="0"/>
                <a:ea typeface="Times New Roman" panose="02020603050405020304" pitchFamily="18" charset="0"/>
              </a:rPr>
              <a:t>.</a:t>
            </a:r>
          </a:p>
          <a:p>
            <a:pPr algn="just">
              <a:spcBef>
                <a:spcPts val="1370"/>
              </a:spcBef>
            </a:pPr>
            <a:r>
              <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BOM Response:</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IN" dirty="0">
                <a:solidFill>
                  <a:srgbClr val="000000"/>
                </a:solidFill>
                <a:latin typeface="Arial" panose="020B0604020202020204" pitchFamily="34" charset="0"/>
                <a:cs typeface="Arial" panose="020B0604020202020204" pitchFamily="34" charset="0"/>
              </a:rPr>
              <a:t>It is a statement of fact. No further action on BOM side.</a:t>
            </a:r>
          </a:p>
          <a:p>
            <a:pPr algn="just">
              <a:spcBef>
                <a:spcPts val="1370"/>
              </a:spcBef>
            </a:pP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SGBM Decision: </a:t>
            </a:r>
            <a:r>
              <a:rPr lang="en-IN" dirty="0">
                <a:solidFill>
                  <a:srgbClr val="0070C0"/>
                </a:solidFill>
                <a:latin typeface="Arial" panose="020B0604020202020204" pitchFamily="34" charset="0"/>
                <a:cs typeface="Arial" panose="020B0604020202020204" pitchFamily="34" charset="0"/>
              </a:rPr>
              <a:t>It is a statement of fact. No further action</a:t>
            </a:r>
            <a:endParaRPr lang="en-IN" b="1"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a:solidFill>
                  <a:srgbClr val="F1F100"/>
                </a:solidFill>
                <a:effectLst/>
                <a:latin typeface="Arial" panose="020B0604020202020204" pitchFamily="34" charset="0"/>
                <a:ea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0AC20002-4367-2EE2-9BEE-FB23A877AA2C}"/>
              </a:ext>
            </a:extLst>
          </p:cNvPr>
          <p:cNvSpPr txBox="1"/>
          <p:nvPr/>
        </p:nvSpPr>
        <p:spPr>
          <a:xfrm>
            <a:off x="578358" y="79171"/>
            <a:ext cx="11327130" cy="830997"/>
          </a:xfrm>
          <a:prstGeom prst="rect">
            <a:avLst/>
          </a:prstGeom>
          <a:noFill/>
        </p:spPr>
        <p:txBody>
          <a:bodyPr wrap="square">
            <a:spAutoFit/>
          </a:bodyPr>
          <a:lstStyle/>
          <a:p>
            <a:pPr algn="ctr"/>
            <a:r>
              <a:rPr lang="en-US" sz="2400" b="1" dirty="0">
                <a:effectLst/>
                <a:latin typeface="Arial" panose="020B0604020202020204" pitchFamily="34" charset="0"/>
                <a:ea typeface="Times New Roman" panose="02020603050405020304" pitchFamily="18" charset="0"/>
                <a:cs typeface="Mangal" panose="02040503050203030202" pitchFamily="18" charset="0"/>
              </a:rPr>
              <a:t>Audit Report for the period from Financial Year 2014-2015 to 2018-2019 Submitted by CA Ashok Kumar Agarwal             </a:t>
            </a:r>
            <a:r>
              <a:rPr lang="en-US" sz="24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2400" b="1" dirty="0">
                <a:effectLst/>
                <a:latin typeface="Arial" panose="020B0604020202020204" pitchFamily="34" charset="0"/>
                <a:ea typeface="Times New Roman" panose="02020603050405020304" pitchFamily="18" charset="0"/>
                <a:cs typeface="Mangal" panose="02040503050203030202" pitchFamily="18" charset="0"/>
              </a:rPr>
              <a:t>………</a:t>
            </a:r>
            <a:endParaRPr lang="en-IN" sz="2400" dirty="0"/>
          </a:p>
        </p:txBody>
      </p:sp>
    </p:spTree>
    <p:extLst>
      <p:ext uri="{BB962C8B-B14F-4D97-AF65-F5344CB8AC3E}">
        <p14:creationId xmlns:p14="http://schemas.microsoft.com/office/powerpoint/2010/main" xmlns="" val="362618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65A8710-C7E8-F0B5-B0E0-9591E2DBE5E1}"/>
              </a:ext>
            </a:extLst>
          </p:cNvPr>
          <p:cNvSpPr txBox="1"/>
          <p:nvPr/>
        </p:nvSpPr>
        <p:spPr>
          <a:xfrm>
            <a:off x="578358" y="79171"/>
            <a:ext cx="11327130" cy="830997"/>
          </a:xfrm>
          <a:prstGeom prst="rect">
            <a:avLst/>
          </a:prstGeom>
          <a:noFill/>
        </p:spPr>
        <p:txBody>
          <a:bodyPr wrap="square">
            <a:spAutoFit/>
          </a:bodyPr>
          <a:lstStyle/>
          <a:p>
            <a:pPr algn="ctr"/>
            <a:r>
              <a:rPr lang="en-US" sz="2400" b="1" dirty="0">
                <a:effectLst/>
                <a:latin typeface="Arial" panose="020B0604020202020204" pitchFamily="34" charset="0"/>
                <a:ea typeface="Times New Roman" panose="02020603050405020304" pitchFamily="18" charset="0"/>
                <a:cs typeface="Mangal" panose="02040503050203030202" pitchFamily="18" charset="0"/>
              </a:rPr>
              <a:t>Audit Report for the period from Financial Year 2014-2015 to 2018-2019 Submitted by CA Ashok Kumar Agarwal             </a:t>
            </a:r>
            <a:r>
              <a:rPr lang="en-US" sz="24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2400" b="1" dirty="0">
                <a:effectLst/>
                <a:latin typeface="Arial" panose="020B0604020202020204" pitchFamily="34" charset="0"/>
                <a:ea typeface="Times New Roman" panose="02020603050405020304" pitchFamily="18" charset="0"/>
                <a:cs typeface="Mangal" panose="02040503050203030202" pitchFamily="18" charset="0"/>
              </a:rPr>
              <a:t>………</a:t>
            </a:r>
            <a:endParaRPr lang="en-IN" sz="2400" dirty="0"/>
          </a:p>
        </p:txBody>
      </p:sp>
      <p:sp>
        <p:nvSpPr>
          <p:cNvPr id="4" name="TextBox 3">
            <a:extLst>
              <a:ext uri="{FF2B5EF4-FFF2-40B4-BE49-F238E27FC236}">
                <a16:creationId xmlns:a16="http://schemas.microsoft.com/office/drawing/2014/main" xmlns="" id="{9DC773F0-98D2-7A8B-8BD5-3862D306444D}"/>
              </a:ext>
            </a:extLst>
          </p:cNvPr>
          <p:cNvSpPr txBox="1"/>
          <p:nvPr/>
        </p:nvSpPr>
        <p:spPr>
          <a:xfrm>
            <a:off x="390144" y="1151466"/>
            <a:ext cx="11411712" cy="3149580"/>
          </a:xfrm>
          <a:prstGeom prst="rect">
            <a:avLst/>
          </a:prstGeom>
          <a:noFill/>
        </p:spPr>
        <p:txBody>
          <a:bodyPr wrap="square">
            <a:spAutoFit/>
          </a:bodyPr>
          <a:lstStyle/>
          <a:p>
            <a:pPr algn="just">
              <a:spcBef>
                <a:spcPts val="1585"/>
              </a:spcBef>
            </a:pPr>
            <a:r>
              <a:rPr lang="en-US" b="1" dirty="0">
                <a:solidFill>
                  <a:srgbClr val="000000"/>
                </a:solidFill>
                <a:effectLst/>
                <a:latin typeface="Arial" panose="020B0604020202020204" pitchFamily="34" charset="0"/>
                <a:ea typeface="Times New Roman" panose="02020603050405020304" pitchFamily="18" charset="0"/>
              </a:rPr>
              <a:t>4. </a:t>
            </a:r>
            <a:r>
              <a:rPr lang="en-US" dirty="0">
                <a:solidFill>
                  <a:srgbClr val="070700"/>
                </a:solidFill>
                <a:effectLst/>
                <a:latin typeface="Arial" panose="020B0604020202020204" pitchFamily="34" charset="0"/>
                <a:ea typeface="Times New Roman" panose="02020603050405020304" pitchFamily="18" charset="0"/>
              </a:rPr>
              <a:t>Several </a:t>
            </a:r>
            <a:r>
              <a:rPr lang="en-US" dirty="0">
                <a:solidFill>
                  <a:srgbClr val="040400"/>
                </a:solidFill>
                <a:effectLst/>
                <a:latin typeface="Arial" panose="020B0604020202020204" pitchFamily="34" charset="0"/>
                <a:ea typeface="Times New Roman" panose="02020603050405020304" pitchFamily="18" charset="0"/>
              </a:rPr>
              <a:t>bills </a:t>
            </a:r>
            <a:r>
              <a:rPr lang="en-US" dirty="0">
                <a:solidFill>
                  <a:srgbClr val="020200"/>
                </a:solidFill>
                <a:effectLst/>
                <a:latin typeface="Arial" panose="020B0604020202020204" pitchFamily="34" charset="0"/>
                <a:ea typeface="Times New Roman" panose="02020603050405020304" pitchFamily="18" charset="0"/>
              </a:rPr>
              <a:t>and </a:t>
            </a:r>
            <a:r>
              <a:rPr lang="en-US" dirty="0">
                <a:solidFill>
                  <a:srgbClr val="040400"/>
                </a:solidFill>
                <a:effectLst/>
                <a:latin typeface="Arial" panose="020B0604020202020204" pitchFamily="34" charset="0"/>
                <a:ea typeface="Times New Roman" panose="02020603050405020304" pitchFamily="18" charset="0"/>
              </a:rPr>
              <a:t>vouchers </a:t>
            </a:r>
            <a:r>
              <a:rPr lang="en-US" dirty="0">
                <a:solidFill>
                  <a:srgbClr val="090900"/>
                </a:solidFill>
                <a:effectLst/>
                <a:latin typeface="Arial" panose="020B0604020202020204" pitchFamily="34" charset="0"/>
                <a:ea typeface="Times New Roman" panose="02020603050405020304" pitchFamily="18" charset="0"/>
              </a:rPr>
              <a:t>were </a:t>
            </a:r>
            <a:r>
              <a:rPr lang="en-US" dirty="0">
                <a:solidFill>
                  <a:srgbClr val="020200"/>
                </a:solidFill>
                <a:effectLst/>
                <a:latin typeface="Arial" panose="020B0604020202020204" pitchFamily="34" charset="0"/>
                <a:ea typeface="Times New Roman" panose="02020603050405020304" pitchFamily="18" charset="0"/>
              </a:rPr>
              <a:t>not </a:t>
            </a:r>
            <a:r>
              <a:rPr lang="en-US" dirty="0">
                <a:solidFill>
                  <a:srgbClr val="030300"/>
                </a:solidFill>
                <a:effectLst/>
                <a:latin typeface="Arial" panose="020B0604020202020204" pitchFamily="34" charset="0"/>
                <a:ea typeface="Times New Roman" panose="02020603050405020304" pitchFamily="18" charset="0"/>
              </a:rPr>
              <a:t>found </a:t>
            </a:r>
            <a:r>
              <a:rPr lang="en-US" dirty="0">
                <a:solidFill>
                  <a:srgbClr val="010100"/>
                </a:solidFill>
                <a:effectLst/>
                <a:latin typeface="Arial" panose="020B0604020202020204" pitchFamily="34" charset="0"/>
                <a:ea typeface="Times New Roman" panose="02020603050405020304" pitchFamily="18" charset="0"/>
              </a:rPr>
              <a:t>in </a:t>
            </a:r>
            <a:r>
              <a:rPr lang="en-US" dirty="0">
                <a:solidFill>
                  <a:srgbClr val="030300"/>
                </a:solidFill>
                <a:effectLst/>
                <a:latin typeface="Arial" panose="020B0604020202020204" pitchFamily="34" charset="0"/>
                <a:ea typeface="Times New Roman" panose="02020603050405020304" pitchFamily="18" charset="0"/>
              </a:rPr>
              <a:t>record </a:t>
            </a:r>
            <a:r>
              <a:rPr lang="en-US" dirty="0">
                <a:solidFill>
                  <a:srgbClr val="050500"/>
                </a:solidFill>
                <a:effectLst/>
                <a:latin typeface="Arial" panose="020B0604020202020204" pitchFamily="34" charset="0"/>
                <a:ea typeface="Times New Roman" panose="02020603050405020304" pitchFamily="18" charset="0"/>
              </a:rPr>
              <a:t>including </a:t>
            </a:r>
            <a:r>
              <a:rPr lang="en-US" dirty="0">
                <a:solidFill>
                  <a:srgbClr val="040400"/>
                </a:solidFill>
                <a:effectLst/>
                <a:latin typeface="Arial" panose="020B0604020202020204" pitchFamily="34" charset="0"/>
                <a:ea typeface="Times New Roman" panose="02020603050405020304" pitchFamily="18" charset="0"/>
              </a:rPr>
              <a:t>bills for </a:t>
            </a:r>
            <a:r>
              <a:rPr lang="en-US" dirty="0">
                <a:solidFill>
                  <a:srgbClr val="020200"/>
                </a:solidFill>
                <a:effectLst/>
                <a:latin typeface="Arial" panose="020B0604020202020204" pitchFamily="34" charset="0"/>
                <a:ea typeface="Times New Roman" panose="02020603050405020304" pitchFamily="18" charset="0"/>
              </a:rPr>
              <a:t>Rs.31,78,052 </a:t>
            </a:r>
            <a:r>
              <a:rPr lang="en-US" dirty="0">
                <a:solidFill>
                  <a:srgbClr val="070700"/>
                </a:solidFill>
                <a:effectLst/>
                <a:latin typeface="Arial" panose="020B0604020202020204" pitchFamily="34" charset="0"/>
                <a:ea typeface="Times New Roman" panose="02020603050405020304" pitchFamily="18" charset="0"/>
              </a:rPr>
              <a:t>for </a:t>
            </a:r>
            <a:r>
              <a:rPr lang="en-US" dirty="0">
                <a:solidFill>
                  <a:srgbClr val="040400"/>
                </a:solidFill>
                <a:effectLst/>
                <a:latin typeface="Arial" panose="020B0604020202020204" pitchFamily="34" charset="0"/>
                <a:ea typeface="Times New Roman" panose="02020603050405020304" pitchFamily="18" charset="0"/>
              </a:rPr>
              <a:t>the </a:t>
            </a:r>
            <a:r>
              <a:rPr lang="en-US" dirty="0">
                <a:solidFill>
                  <a:srgbClr val="050500"/>
                </a:solidFill>
                <a:effectLst/>
                <a:latin typeface="Arial" panose="020B0604020202020204" pitchFamily="34" charset="0"/>
                <a:ea typeface="Times New Roman" panose="02020603050405020304" pitchFamily="18" charset="0"/>
              </a:rPr>
              <a:t>month of </a:t>
            </a:r>
            <a:r>
              <a:rPr lang="en-US" dirty="0">
                <a:solidFill>
                  <a:srgbClr val="080800"/>
                </a:solidFill>
                <a:effectLst/>
                <a:latin typeface="Arial" panose="020B0604020202020204" pitchFamily="34" charset="0"/>
                <a:ea typeface="Times New Roman" panose="02020603050405020304" pitchFamily="18" charset="0"/>
              </a:rPr>
              <a:t>November </a:t>
            </a:r>
            <a:r>
              <a:rPr lang="en-US" dirty="0">
                <a:solidFill>
                  <a:srgbClr val="030300"/>
                </a:solidFill>
                <a:effectLst/>
                <a:latin typeface="Arial" panose="020B0604020202020204" pitchFamily="34" charset="0"/>
                <a:ea typeface="Times New Roman" panose="02020603050405020304" pitchFamily="18" charset="0"/>
              </a:rPr>
              <a:t>2014. </a:t>
            </a:r>
            <a:r>
              <a:rPr lang="en-US" dirty="0">
                <a:solidFill>
                  <a:srgbClr val="050500"/>
                </a:solidFill>
                <a:effectLst/>
                <a:latin typeface="Arial" panose="020B0604020202020204" pitchFamily="34" charset="0"/>
                <a:ea typeface="Times New Roman" panose="02020603050405020304" pitchFamily="18" charset="0"/>
              </a:rPr>
              <a:t>Also </a:t>
            </a:r>
            <a:r>
              <a:rPr lang="en-US" dirty="0">
                <a:solidFill>
                  <a:srgbClr val="010100"/>
                </a:solidFill>
                <a:effectLst/>
                <a:latin typeface="Arial" panose="020B0604020202020204" pitchFamily="34" charset="0"/>
                <a:ea typeface="Times New Roman" panose="02020603050405020304" pitchFamily="18" charset="0"/>
              </a:rPr>
              <a:t>Air </a:t>
            </a:r>
            <a:r>
              <a:rPr lang="en-US" dirty="0">
                <a:solidFill>
                  <a:srgbClr val="040400"/>
                </a:solidFill>
                <a:effectLst/>
                <a:latin typeface="Arial" panose="020B0604020202020204" pitchFamily="34" charset="0"/>
                <a:ea typeface="Times New Roman" panose="02020603050405020304" pitchFamily="18" charset="0"/>
              </a:rPr>
              <a:t>conditioner </a:t>
            </a:r>
            <a:r>
              <a:rPr lang="en-US" dirty="0">
                <a:solidFill>
                  <a:srgbClr val="060600"/>
                </a:solidFill>
                <a:effectLst/>
                <a:latin typeface="Arial" panose="020B0604020202020204" pitchFamily="34" charset="0"/>
                <a:ea typeface="Times New Roman" panose="02020603050405020304" pitchFamily="18" charset="0"/>
              </a:rPr>
              <a:t>bills </a:t>
            </a:r>
            <a:r>
              <a:rPr lang="en-US" dirty="0">
                <a:solidFill>
                  <a:srgbClr val="050500"/>
                </a:solidFill>
                <a:effectLst/>
                <a:latin typeface="Arial" panose="020B0604020202020204" pitchFamily="34" charset="0"/>
                <a:ea typeface="Times New Roman" panose="02020603050405020304" pitchFamily="18" charset="0"/>
              </a:rPr>
              <a:t>of </a:t>
            </a:r>
            <a:r>
              <a:rPr lang="en-US" dirty="0">
                <a:solidFill>
                  <a:srgbClr val="020200"/>
                </a:solidFill>
                <a:effectLst/>
                <a:latin typeface="Arial" panose="020B0604020202020204" pitchFamily="34" charset="0"/>
                <a:ea typeface="Times New Roman" panose="02020603050405020304" pitchFamily="18" charset="0"/>
              </a:rPr>
              <a:t>Rs.72000 </a:t>
            </a:r>
            <a:r>
              <a:rPr lang="en-US" dirty="0">
                <a:solidFill>
                  <a:srgbClr val="030300"/>
                </a:solidFill>
                <a:effectLst/>
                <a:latin typeface="Arial" panose="020B0604020202020204" pitchFamily="34" charset="0"/>
                <a:ea typeface="Times New Roman" panose="02020603050405020304" pitchFamily="18" charset="0"/>
              </a:rPr>
              <a:t>dated </a:t>
            </a:r>
            <a:r>
              <a:rPr lang="en-US" dirty="0">
                <a:solidFill>
                  <a:srgbClr val="040400"/>
                </a:solidFill>
                <a:effectLst/>
                <a:latin typeface="Arial" panose="020B0604020202020204" pitchFamily="34" charset="0"/>
                <a:ea typeface="Times New Roman" panose="02020603050405020304" pitchFamily="18" charset="0"/>
              </a:rPr>
              <a:t>04-06-2014 </a:t>
            </a:r>
            <a:r>
              <a:rPr lang="en-US" dirty="0">
                <a:solidFill>
                  <a:srgbClr val="010100"/>
                </a:solidFill>
                <a:effectLst/>
                <a:latin typeface="Arial" panose="020B0604020202020204" pitchFamily="34" charset="0"/>
                <a:ea typeface="Times New Roman" panose="02020603050405020304" pitchFamily="18" charset="0"/>
              </a:rPr>
              <a:t>was </a:t>
            </a:r>
            <a:r>
              <a:rPr lang="en-US" dirty="0">
                <a:solidFill>
                  <a:srgbClr val="000000"/>
                </a:solidFill>
                <a:effectLst/>
                <a:latin typeface="Arial" panose="020B0604020202020204" pitchFamily="34" charset="0"/>
                <a:ea typeface="Times New Roman" panose="02020603050405020304" pitchFamily="18" charset="0"/>
              </a:rPr>
              <a:t>not </a:t>
            </a:r>
            <a:r>
              <a:rPr lang="en-US" dirty="0">
                <a:solidFill>
                  <a:srgbClr val="040400"/>
                </a:solidFill>
                <a:effectLst/>
                <a:latin typeface="Arial" panose="020B0604020202020204" pitchFamily="34" charset="0"/>
                <a:ea typeface="Times New Roman" panose="02020603050405020304" pitchFamily="18" charset="0"/>
              </a:rPr>
              <a:t>found </a:t>
            </a:r>
            <a:r>
              <a:rPr lang="en-US" dirty="0">
                <a:solidFill>
                  <a:srgbClr val="020200"/>
                </a:solidFill>
                <a:effectLst/>
                <a:latin typeface="Arial" panose="020B0604020202020204" pitchFamily="34" charset="0"/>
                <a:ea typeface="Times New Roman" panose="02020603050405020304" pitchFamily="18" charset="0"/>
              </a:rPr>
              <a:t>in </a:t>
            </a:r>
            <a:r>
              <a:rPr lang="en-US" b="1" dirty="0">
                <a:solidFill>
                  <a:srgbClr val="070700"/>
                </a:solidFill>
                <a:effectLst/>
                <a:latin typeface="Arial" panose="020B0604020202020204" pitchFamily="34" charset="0"/>
                <a:ea typeface="Times New Roman" panose="02020603050405020304" pitchFamily="18" charset="0"/>
              </a:rPr>
              <a:t>record </a:t>
            </a:r>
            <a:r>
              <a:rPr lang="en-US" dirty="0">
                <a:solidFill>
                  <a:srgbClr val="000000"/>
                </a:solidFill>
                <a:effectLst/>
                <a:latin typeface="Arial" panose="020B0604020202020204" pitchFamily="34" charset="0"/>
                <a:ea typeface="Times New Roman" panose="02020603050405020304" pitchFamily="18" charset="0"/>
              </a:rPr>
              <a:t>as </a:t>
            </a:r>
            <a:r>
              <a:rPr lang="en-US" dirty="0">
                <a:solidFill>
                  <a:srgbClr val="020200"/>
                </a:solidFill>
                <a:effectLst/>
                <a:latin typeface="Arial" panose="020B0604020202020204" pitchFamily="34" charset="0"/>
                <a:ea typeface="Times New Roman" panose="02020603050405020304" pitchFamily="18" charset="0"/>
              </a:rPr>
              <a:t>well </a:t>
            </a:r>
            <a:r>
              <a:rPr lang="en-US" dirty="0">
                <a:solidFill>
                  <a:srgbClr val="060600"/>
                </a:solidFill>
                <a:effectLst/>
                <a:latin typeface="Arial" panose="020B0604020202020204" pitchFamily="34" charset="0"/>
                <a:ea typeface="Times New Roman" panose="02020603050405020304" pitchFamily="18" charset="0"/>
              </a:rPr>
              <a:t>as </a:t>
            </a:r>
            <a:r>
              <a:rPr lang="en-US" dirty="0">
                <a:solidFill>
                  <a:srgbClr val="030300"/>
                </a:solidFill>
                <a:effectLst/>
                <a:latin typeface="Arial" panose="020B0604020202020204" pitchFamily="34" charset="0"/>
                <a:ea typeface="Times New Roman" panose="02020603050405020304" pitchFamily="18" charset="0"/>
              </a:rPr>
              <a:t>Furniture &amp; </a:t>
            </a:r>
            <a:r>
              <a:rPr lang="en-US" dirty="0">
                <a:solidFill>
                  <a:srgbClr val="050500"/>
                </a:solidFill>
                <a:effectLst/>
                <a:latin typeface="Arial" panose="020B0604020202020204" pitchFamily="34" charset="0"/>
                <a:ea typeface="Times New Roman" panose="02020603050405020304" pitchFamily="18" charset="0"/>
              </a:rPr>
              <a:t>Fitting </a:t>
            </a:r>
            <a:r>
              <a:rPr lang="en-US" dirty="0">
                <a:solidFill>
                  <a:srgbClr val="020200"/>
                </a:solidFill>
                <a:effectLst/>
                <a:latin typeface="Arial" panose="020B0604020202020204" pitchFamily="34" charset="0"/>
                <a:ea typeface="Times New Roman" panose="02020603050405020304" pitchFamily="18" charset="0"/>
              </a:rPr>
              <a:t>Bill </a:t>
            </a:r>
            <a:r>
              <a:rPr lang="en-US" dirty="0">
                <a:solidFill>
                  <a:srgbClr val="010100"/>
                </a:solidFill>
                <a:effectLst/>
                <a:latin typeface="Arial" panose="020B0604020202020204" pitchFamily="34" charset="0"/>
                <a:ea typeface="Times New Roman" panose="02020603050405020304" pitchFamily="18" charset="0"/>
              </a:rPr>
              <a:t>dated </a:t>
            </a:r>
            <a:r>
              <a:rPr lang="en-US" dirty="0">
                <a:solidFill>
                  <a:srgbClr val="030300"/>
                </a:solidFill>
                <a:effectLst/>
                <a:latin typeface="Arial" panose="020B0604020202020204" pitchFamily="34" charset="0"/>
                <a:ea typeface="Times New Roman" panose="02020603050405020304" pitchFamily="18" charset="0"/>
              </a:rPr>
              <a:t>27-04-2014 </a:t>
            </a:r>
            <a:r>
              <a:rPr lang="en-US" dirty="0">
                <a:solidFill>
                  <a:srgbClr val="020200"/>
                </a:solidFill>
                <a:effectLst/>
                <a:latin typeface="Arial" panose="020B0604020202020204" pitchFamily="34" charset="0"/>
                <a:ea typeface="Times New Roman" panose="02020603050405020304" pitchFamily="18" charset="0"/>
              </a:rPr>
              <a:t>Rs.99540 </a:t>
            </a:r>
            <a:r>
              <a:rPr lang="en-US" dirty="0">
                <a:solidFill>
                  <a:srgbClr val="050500"/>
                </a:solidFill>
                <a:effectLst/>
                <a:latin typeface="Arial" panose="020B0604020202020204" pitchFamily="34" charset="0"/>
                <a:ea typeface="Times New Roman" panose="02020603050405020304" pitchFamily="18" charset="0"/>
              </a:rPr>
              <a:t>was </a:t>
            </a:r>
            <a:r>
              <a:rPr lang="en-US" dirty="0">
                <a:solidFill>
                  <a:srgbClr val="040400"/>
                </a:solidFill>
                <a:effectLst/>
                <a:latin typeface="Arial" panose="020B0604020202020204" pitchFamily="34" charset="0"/>
                <a:ea typeface="Times New Roman" panose="02020603050405020304" pitchFamily="18" charset="0"/>
              </a:rPr>
              <a:t>not </a:t>
            </a:r>
            <a:r>
              <a:rPr lang="en-US" dirty="0">
                <a:solidFill>
                  <a:srgbClr val="020200"/>
                </a:solidFill>
                <a:effectLst/>
                <a:latin typeface="Arial" panose="020B0604020202020204" pitchFamily="34" charset="0"/>
                <a:ea typeface="Times New Roman" panose="02020603050405020304" pitchFamily="18" charset="0"/>
              </a:rPr>
              <a:t>held </a:t>
            </a:r>
            <a:r>
              <a:rPr lang="en-US" dirty="0">
                <a:solidFill>
                  <a:srgbClr val="060600"/>
                </a:solidFill>
                <a:effectLst/>
                <a:latin typeface="Arial" panose="020B0604020202020204" pitchFamily="34" charset="0"/>
                <a:ea typeface="Times New Roman" panose="02020603050405020304" pitchFamily="18" charset="0"/>
              </a:rPr>
              <a:t>on </a:t>
            </a:r>
            <a:r>
              <a:rPr lang="en-US" dirty="0">
                <a:solidFill>
                  <a:srgbClr val="030300"/>
                </a:solidFill>
                <a:effectLst/>
                <a:latin typeface="Arial" panose="020B0604020202020204" pitchFamily="34" charset="0"/>
                <a:ea typeface="Times New Roman" panose="02020603050405020304" pitchFamily="18" charset="0"/>
              </a:rPr>
              <a:t>record</a:t>
            </a:r>
            <a:r>
              <a:rPr lang="en-US" dirty="0">
                <a:solidFill>
                  <a:srgbClr val="212100"/>
                </a:solidFill>
                <a:effectLst/>
                <a:latin typeface="Arial" panose="020B0604020202020204" pitchFamily="34" charset="0"/>
                <a:ea typeface="Times New Roman" panose="02020603050405020304" pitchFamily="18" charset="0"/>
              </a:rPr>
              <a:t>. </a:t>
            </a:r>
            <a:r>
              <a:rPr lang="en-US" dirty="0">
                <a:solidFill>
                  <a:srgbClr val="030300"/>
                </a:solidFill>
                <a:effectLst/>
                <a:latin typeface="Arial" panose="020B0604020202020204" pitchFamily="34" charset="0"/>
                <a:ea typeface="Times New Roman" panose="02020603050405020304" pitchFamily="18" charset="0"/>
              </a:rPr>
              <a:t>Hence </a:t>
            </a:r>
            <a:r>
              <a:rPr lang="en-US" dirty="0">
                <a:solidFill>
                  <a:srgbClr val="0C0C00"/>
                </a:solidFill>
                <a:effectLst/>
                <a:latin typeface="Arial" panose="020B0604020202020204" pitchFamily="34" charset="0"/>
                <a:ea typeface="Times New Roman" panose="02020603050405020304" pitchFamily="18" charset="0"/>
              </a:rPr>
              <a:t>it </a:t>
            </a:r>
            <a:r>
              <a:rPr lang="en-US" dirty="0">
                <a:solidFill>
                  <a:srgbClr val="111100"/>
                </a:solidFill>
                <a:effectLst/>
                <a:latin typeface="Arial" panose="020B0604020202020204" pitchFamily="34" charset="0"/>
                <a:ea typeface="Times New Roman" panose="02020603050405020304" pitchFamily="18" charset="0"/>
              </a:rPr>
              <a:t>is </a:t>
            </a:r>
            <a:r>
              <a:rPr lang="en-US" dirty="0">
                <a:solidFill>
                  <a:srgbClr val="030300"/>
                </a:solidFill>
                <a:effectLst/>
                <a:latin typeface="Arial" panose="020B0604020202020204" pitchFamily="34" charset="0"/>
                <a:ea typeface="Times New Roman" panose="02020603050405020304" pitchFamily="18" charset="0"/>
              </a:rPr>
              <a:t>found that relevant </a:t>
            </a:r>
            <a:r>
              <a:rPr lang="en-US" dirty="0">
                <a:solidFill>
                  <a:srgbClr val="020200"/>
                </a:solidFill>
                <a:effectLst/>
                <a:latin typeface="Arial" panose="020B0604020202020204" pitchFamily="34" charset="0"/>
                <a:ea typeface="Times New Roman" panose="02020603050405020304" pitchFamily="18" charset="0"/>
              </a:rPr>
              <a:t>documentary </a:t>
            </a:r>
            <a:r>
              <a:rPr lang="en-US" dirty="0">
                <a:solidFill>
                  <a:srgbClr val="040400"/>
                </a:solidFill>
                <a:effectLst/>
                <a:latin typeface="Arial" panose="020B0604020202020204" pitchFamily="34" charset="0"/>
                <a:ea typeface="Times New Roman" panose="02020603050405020304" pitchFamily="18" charset="0"/>
              </a:rPr>
              <a:t>evidence such </a:t>
            </a:r>
            <a:r>
              <a:rPr lang="en-US" dirty="0">
                <a:solidFill>
                  <a:srgbClr val="060600"/>
                </a:solidFill>
                <a:effectLst/>
                <a:latin typeface="Arial" panose="020B0604020202020204" pitchFamily="34" charset="0"/>
                <a:ea typeface="Times New Roman" panose="02020603050405020304" pitchFamily="18" charset="0"/>
              </a:rPr>
              <a:t>as </a:t>
            </a:r>
            <a:r>
              <a:rPr lang="en-US" dirty="0">
                <a:solidFill>
                  <a:srgbClr val="050500"/>
                </a:solidFill>
                <a:effectLst/>
                <a:latin typeface="Arial" panose="020B0604020202020204" pitchFamily="34" charset="0"/>
                <a:ea typeface="Times New Roman" panose="02020603050405020304" pitchFamily="18" charset="0"/>
              </a:rPr>
              <a:t>bills for </a:t>
            </a:r>
            <a:r>
              <a:rPr lang="en-US" dirty="0">
                <a:solidFill>
                  <a:srgbClr val="040400"/>
                </a:solidFill>
                <a:effectLst/>
                <a:latin typeface="Arial" panose="020B0604020202020204" pitchFamily="34" charset="0"/>
                <a:ea typeface="Times New Roman" panose="02020603050405020304" pitchFamily="18" charset="0"/>
              </a:rPr>
              <a:t>expenses </a:t>
            </a:r>
            <a:r>
              <a:rPr lang="en-US" dirty="0">
                <a:solidFill>
                  <a:srgbClr val="020200"/>
                </a:solidFill>
                <a:effectLst/>
                <a:latin typeface="Arial" panose="020B0604020202020204" pitchFamily="34" charset="0"/>
                <a:ea typeface="Times New Roman" panose="02020603050405020304" pitchFamily="18" charset="0"/>
              </a:rPr>
              <a:t>are </a:t>
            </a:r>
            <a:r>
              <a:rPr lang="en-US" dirty="0">
                <a:solidFill>
                  <a:srgbClr val="070700"/>
                </a:solidFill>
                <a:effectLst/>
                <a:latin typeface="Arial" panose="020B0604020202020204" pitchFamily="34" charset="0"/>
                <a:ea typeface="Times New Roman" panose="02020603050405020304" pitchFamily="18" charset="0"/>
              </a:rPr>
              <a:t>missing</a:t>
            </a:r>
            <a:r>
              <a:rPr lang="en-US" dirty="0">
                <a:solidFill>
                  <a:srgbClr val="FEFE00"/>
                </a:solidFill>
                <a:latin typeface="Arial" panose="020B0604020202020204" pitchFamily="34" charset="0"/>
                <a:ea typeface="Times New Roman" panose="02020603050405020304" pitchFamily="18" charset="0"/>
              </a:rPr>
              <a:t>.</a:t>
            </a:r>
          </a:p>
          <a:p>
            <a:pPr algn="just">
              <a:spcBef>
                <a:spcPts val="1370"/>
              </a:spcBef>
            </a:pPr>
            <a:r>
              <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BOM Response:</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IN" dirty="0">
                <a:solidFill>
                  <a:srgbClr val="000000"/>
                </a:solidFill>
                <a:latin typeface="Arial" panose="020B0604020202020204" pitchFamily="34" charset="0"/>
                <a:cs typeface="Arial" panose="020B0604020202020204" pitchFamily="34" charset="0"/>
              </a:rPr>
              <a:t>BOM has already informed the police in writing regarding missing items. The matter would be pursued further with police.</a:t>
            </a:r>
          </a:p>
          <a:p>
            <a:pPr algn="just">
              <a:spcBef>
                <a:spcPts val="1370"/>
              </a:spcBef>
            </a:pP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SGBM Decision: </a:t>
            </a:r>
            <a:r>
              <a:rPr lang="en-IN"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Proper entry of air conditioner and furniture expenses were found in the audit report of 2014-2015 and was passed by respective GBM. Proper record should be maintained and </a:t>
            </a:r>
            <a:r>
              <a:rPr lang="en-IN"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digitalized </a:t>
            </a:r>
            <a:r>
              <a:rPr lang="en-IN"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 future.</a:t>
            </a:r>
          </a:p>
          <a:p>
            <a:pPr algn="just">
              <a:spcBef>
                <a:spcPts val="1585"/>
              </a:spcBef>
            </a:pPr>
            <a:endParaRPr lang="en-I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65812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A1F4D9C-5BD3-8759-BCC9-270961ED6B92}"/>
              </a:ext>
            </a:extLst>
          </p:cNvPr>
          <p:cNvSpPr txBox="1"/>
          <p:nvPr/>
        </p:nvSpPr>
        <p:spPr>
          <a:xfrm>
            <a:off x="578358" y="79171"/>
            <a:ext cx="11327130" cy="830997"/>
          </a:xfrm>
          <a:prstGeom prst="rect">
            <a:avLst/>
          </a:prstGeom>
          <a:noFill/>
        </p:spPr>
        <p:txBody>
          <a:bodyPr wrap="square">
            <a:spAutoFit/>
          </a:bodyPr>
          <a:lstStyle/>
          <a:p>
            <a:pPr algn="ctr"/>
            <a:r>
              <a:rPr lang="en-US" sz="2400" b="1" dirty="0">
                <a:effectLst/>
                <a:latin typeface="Arial" panose="020B0604020202020204" pitchFamily="34" charset="0"/>
                <a:ea typeface="Times New Roman" panose="02020603050405020304" pitchFamily="18" charset="0"/>
                <a:cs typeface="Mangal" panose="02040503050203030202" pitchFamily="18" charset="0"/>
              </a:rPr>
              <a:t>Audit Report for the period from Financial Year 2014-2015 to 2018-2019 Submitted by CA Ashok Kumar Agarwal             </a:t>
            </a:r>
            <a:r>
              <a:rPr lang="en-US" sz="2400" b="1" dirty="0" err="1">
                <a:effectLst/>
                <a:latin typeface="Arial" panose="020B0604020202020204" pitchFamily="34" charset="0"/>
                <a:ea typeface="Times New Roman" panose="02020603050405020304" pitchFamily="18" charset="0"/>
                <a:cs typeface="Mangal" panose="02040503050203030202" pitchFamily="18" charset="0"/>
              </a:rPr>
              <a:t>Contd</a:t>
            </a:r>
            <a:r>
              <a:rPr lang="en-US" sz="2400" b="1" dirty="0">
                <a:effectLst/>
                <a:latin typeface="Arial" panose="020B0604020202020204" pitchFamily="34" charset="0"/>
                <a:ea typeface="Times New Roman" panose="02020603050405020304" pitchFamily="18" charset="0"/>
                <a:cs typeface="Mangal" panose="02040503050203030202" pitchFamily="18" charset="0"/>
              </a:rPr>
              <a:t>………</a:t>
            </a:r>
            <a:endParaRPr lang="en-IN" sz="2400" dirty="0"/>
          </a:p>
        </p:txBody>
      </p:sp>
      <p:sp>
        <p:nvSpPr>
          <p:cNvPr id="4" name="TextBox 3">
            <a:extLst>
              <a:ext uri="{FF2B5EF4-FFF2-40B4-BE49-F238E27FC236}">
                <a16:creationId xmlns:a16="http://schemas.microsoft.com/office/drawing/2014/main" xmlns="" id="{B520726C-881E-6159-9993-BF6A24B971E5}"/>
              </a:ext>
            </a:extLst>
          </p:cNvPr>
          <p:cNvSpPr txBox="1"/>
          <p:nvPr/>
        </p:nvSpPr>
        <p:spPr>
          <a:xfrm>
            <a:off x="329184" y="1225957"/>
            <a:ext cx="11082528" cy="1836400"/>
          </a:xfrm>
          <a:prstGeom prst="rect">
            <a:avLst/>
          </a:prstGeom>
          <a:noFill/>
        </p:spPr>
        <p:txBody>
          <a:bodyPr wrap="square">
            <a:spAutoFit/>
          </a:bodyPr>
          <a:lstStyle/>
          <a:p>
            <a:pPr algn="just">
              <a:spcBef>
                <a:spcPts val="3985"/>
              </a:spcBef>
            </a:pPr>
            <a:r>
              <a:rPr lang="en-US" sz="1800" b="1" dirty="0">
                <a:solidFill>
                  <a:srgbClr val="070700"/>
                </a:solidFill>
                <a:effectLst/>
                <a:latin typeface="Arial" panose="020B0604020202020204" pitchFamily="34" charset="0"/>
                <a:ea typeface="Times New Roman" panose="02020603050405020304" pitchFamily="18" charset="0"/>
              </a:rPr>
              <a:t>5. </a:t>
            </a:r>
            <a:r>
              <a:rPr lang="en-US" sz="1800" dirty="0">
                <a:solidFill>
                  <a:srgbClr val="050500"/>
                </a:solidFill>
                <a:effectLst/>
                <a:latin typeface="Arial" panose="020B0604020202020204" pitchFamily="34" charset="0"/>
                <a:ea typeface="Times New Roman" panose="02020603050405020304" pitchFamily="18" charset="0"/>
              </a:rPr>
              <a:t>There </a:t>
            </a:r>
            <a:r>
              <a:rPr lang="en-US" sz="1800" dirty="0">
                <a:solidFill>
                  <a:srgbClr val="0C0C00"/>
                </a:solidFill>
                <a:effectLst/>
                <a:latin typeface="Arial" panose="020B0604020202020204" pitchFamily="34" charset="0"/>
                <a:ea typeface="Times New Roman" panose="02020603050405020304" pitchFamily="18" charset="0"/>
              </a:rPr>
              <a:t>are </a:t>
            </a:r>
            <a:r>
              <a:rPr lang="en-US" sz="1800" dirty="0">
                <a:solidFill>
                  <a:srgbClr val="060600"/>
                </a:solidFill>
                <a:effectLst/>
                <a:latin typeface="Arial" panose="020B0604020202020204" pitchFamily="34" charset="0"/>
                <a:ea typeface="Times New Roman" panose="02020603050405020304" pitchFamily="18" charset="0"/>
              </a:rPr>
              <a:t>120 </a:t>
            </a:r>
            <a:r>
              <a:rPr lang="en-US" sz="1800" dirty="0">
                <a:solidFill>
                  <a:srgbClr val="050500"/>
                </a:solidFill>
                <a:effectLst/>
                <a:latin typeface="Arial" panose="020B0604020202020204" pitchFamily="34" charset="0"/>
                <a:ea typeface="Times New Roman" panose="02020603050405020304" pitchFamily="18" charset="0"/>
              </a:rPr>
              <a:t>lifts </a:t>
            </a:r>
            <a:r>
              <a:rPr lang="en-US" sz="1800" dirty="0">
                <a:solidFill>
                  <a:srgbClr val="040400"/>
                </a:solidFill>
                <a:effectLst/>
                <a:latin typeface="Arial" panose="020B0604020202020204" pitchFamily="34" charset="0"/>
                <a:ea typeface="Times New Roman" panose="02020603050405020304" pitchFamily="18" charset="0"/>
              </a:rPr>
              <a:t>in </a:t>
            </a:r>
            <a:r>
              <a:rPr lang="en-US" sz="1800" dirty="0">
                <a:solidFill>
                  <a:srgbClr val="0A0A00"/>
                </a:solidFill>
                <a:effectLst/>
                <a:latin typeface="Arial" panose="020B0604020202020204" pitchFamily="34" charset="0"/>
                <a:ea typeface="Times New Roman" panose="02020603050405020304" pitchFamily="18" charset="0"/>
              </a:rPr>
              <a:t>KV</a:t>
            </a:r>
            <a:r>
              <a:rPr lang="en-US" sz="1800" dirty="0">
                <a:solidFill>
                  <a:srgbClr val="030300"/>
                </a:solidFill>
                <a:effectLst/>
                <a:latin typeface="Arial" panose="020B0604020202020204" pitchFamily="34" charset="0"/>
                <a:ea typeface="Times New Roman" panose="02020603050405020304" pitchFamily="18" charset="0"/>
              </a:rPr>
              <a:t>-</a:t>
            </a:r>
            <a:r>
              <a:rPr lang="en-US" sz="1800" dirty="0">
                <a:solidFill>
                  <a:srgbClr val="090900"/>
                </a:solidFill>
                <a:effectLst/>
                <a:latin typeface="Arial" panose="020B0604020202020204" pitchFamily="34" charset="0"/>
                <a:ea typeface="Times New Roman" panose="02020603050405020304" pitchFamily="18" charset="0"/>
              </a:rPr>
              <a:t>2</a:t>
            </a:r>
            <a:r>
              <a:rPr lang="en-US" sz="1800" dirty="0">
                <a:solidFill>
                  <a:srgbClr val="FDFD00"/>
                </a:solidFill>
                <a:effectLst/>
                <a:latin typeface="Arial" panose="020B0604020202020204" pitchFamily="34" charset="0"/>
                <a:ea typeface="Times New Roman" panose="02020603050405020304" pitchFamily="18" charset="0"/>
              </a:rPr>
              <a:t>; </a:t>
            </a:r>
            <a:r>
              <a:rPr lang="en-US" sz="1800" dirty="0">
                <a:solidFill>
                  <a:srgbClr val="040400"/>
                </a:solidFill>
                <a:effectLst/>
                <a:latin typeface="Arial" panose="020B0604020202020204" pitchFamily="34" charset="0"/>
                <a:ea typeface="Times New Roman" panose="02020603050405020304" pitchFamily="18" charset="0"/>
              </a:rPr>
              <a:t>most </a:t>
            </a:r>
            <a:r>
              <a:rPr lang="en-US" sz="1800" dirty="0">
                <a:solidFill>
                  <a:srgbClr val="050500"/>
                </a:solidFill>
                <a:effectLst/>
                <a:latin typeface="Arial" panose="020B0604020202020204" pitchFamily="34" charset="0"/>
                <a:ea typeface="Times New Roman" panose="02020603050405020304" pitchFamily="18" charset="0"/>
              </a:rPr>
              <a:t>of </a:t>
            </a:r>
            <a:r>
              <a:rPr lang="en-US" sz="1800" dirty="0">
                <a:solidFill>
                  <a:srgbClr val="040400"/>
                </a:solidFill>
                <a:effectLst/>
                <a:latin typeface="Arial" panose="020B0604020202020204" pitchFamily="34" charset="0"/>
                <a:ea typeface="Times New Roman" panose="02020603050405020304" pitchFamily="18" charset="0"/>
              </a:rPr>
              <a:t>them </a:t>
            </a:r>
            <a:r>
              <a:rPr lang="en-US" sz="1800" dirty="0">
                <a:solidFill>
                  <a:srgbClr val="060600"/>
                </a:solidFill>
                <a:effectLst/>
                <a:latin typeface="Arial" panose="020B0604020202020204" pitchFamily="34" charset="0"/>
                <a:ea typeface="Times New Roman" panose="02020603050405020304" pitchFamily="18" charset="0"/>
              </a:rPr>
              <a:t>are </a:t>
            </a:r>
            <a:r>
              <a:rPr lang="en-US" sz="1800" dirty="0">
                <a:solidFill>
                  <a:srgbClr val="050500"/>
                </a:solidFill>
                <a:effectLst/>
                <a:latin typeface="Arial" panose="020B0604020202020204" pitchFamily="34" charset="0"/>
                <a:ea typeface="Times New Roman" panose="02020603050405020304" pitchFamily="18" charset="0"/>
              </a:rPr>
              <a:t>in </a:t>
            </a:r>
            <a:r>
              <a:rPr lang="en-US" sz="1800" dirty="0">
                <a:solidFill>
                  <a:srgbClr val="030300"/>
                </a:solidFill>
                <a:effectLst/>
                <a:latin typeface="Arial" panose="020B0604020202020204" pitchFamily="34" charset="0"/>
                <a:ea typeface="Times New Roman" panose="02020603050405020304" pitchFamily="18" charset="0"/>
              </a:rPr>
              <a:t>bad </a:t>
            </a:r>
            <a:r>
              <a:rPr lang="en-US" sz="1800" dirty="0">
                <a:solidFill>
                  <a:srgbClr val="010100"/>
                </a:solidFill>
                <a:effectLst/>
                <a:latin typeface="Arial" panose="020B0604020202020204" pitchFamily="34" charset="0"/>
                <a:ea typeface="Times New Roman" panose="02020603050405020304" pitchFamily="18" charset="0"/>
              </a:rPr>
              <a:t>condition</a:t>
            </a:r>
            <a:r>
              <a:rPr lang="en-US" sz="1800" dirty="0">
                <a:solidFill>
                  <a:srgbClr val="ECEC00"/>
                </a:solidFill>
                <a:effectLst/>
                <a:latin typeface="Arial" panose="020B0604020202020204" pitchFamily="34" charset="0"/>
                <a:ea typeface="Times New Roman" panose="02020603050405020304" pitchFamily="18" charset="0"/>
              </a:rPr>
              <a:t>. </a:t>
            </a:r>
            <a:r>
              <a:rPr lang="en-US" sz="1800" dirty="0">
                <a:solidFill>
                  <a:srgbClr val="050500"/>
                </a:solidFill>
                <a:effectLst/>
                <a:latin typeface="Arial" panose="020B0604020202020204" pitchFamily="34" charset="0"/>
                <a:ea typeface="Times New Roman" panose="02020603050405020304" pitchFamily="18" charset="0"/>
              </a:rPr>
              <a:t>The </a:t>
            </a:r>
            <a:r>
              <a:rPr lang="en-US" sz="1800" dirty="0">
                <a:solidFill>
                  <a:srgbClr val="040400"/>
                </a:solidFill>
                <a:effectLst/>
                <a:latin typeface="Arial" panose="020B0604020202020204" pitchFamily="34" charset="0"/>
                <a:ea typeface="Times New Roman" panose="02020603050405020304" pitchFamily="18" charset="0"/>
              </a:rPr>
              <a:t>lifts </a:t>
            </a:r>
            <a:r>
              <a:rPr lang="en-US" sz="1800" dirty="0">
                <a:solidFill>
                  <a:srgbClr val="030300"/>
                </a:solidFill>
                <a:effectLst/>
                <a:latin typeface="Arial" panose="020B0604020202020204" pitchFamily="34" charset="0"/>
                <a:ea typeface="Times New Roman" panose="02020603050405020304" pitchFamily="18" charset="0"/>
              </a:rPr>
              <a:t>are </a:t>
            </a:r>
            <a:r>
              <a:rPr lang="en-US" sz="1800" dirty="0">
                <a:solidFill>
                  <a:srgbClr val="050500"/>
                </a:solidFill>
                <a:effectLst/>
                <a:latin typeface="Arial" panose="020B0604020202020204" pitchFamily="34" charset="0"/>
                <a:ea typeface="Times New Roman" panose="02020603050405020304" pitchFamily="18" charset="0"/>
              </a:rPr>
              <a:t>old </a:t>
            </a:r>
            <a:r>
              <a:rPr lang="en-US" sz="1800" dirty="0">
                <a:solidFill>
                  <a:srgbClr val="090900"/>
                </a:solidFill>
                <a:effectLst/>
                <a:latin typeface="Arial" panose="020B0604020202020204" pitchFamily="34" charset="0"/>
                <a:ea typeface="Times New Roman" panose="02020603050405020304" pitchFamily="18" charset="0"/>
              </a:rPr>
              <a:t>and </a:t>
            </a:r>
            <a:r>
              <a:rPr lang="en-US" sz="1800" dirty="0">
                <a:solidFill>
                  <a:srgbClr val="060600"/>
                </a:solidFill>
                <a:effectLst/>
                <a:latin typeface="Arial" panose="020B0604020202020204" pitchFamily="34" charset="0"/>
                <a:ea typeface="Times New Roman" panose="02020603050405020304" pitchFamily="18" charset="0"/>
              </a:rPr>
              <a:t>are </a:t>
            </a:r>
            <a:r>
              <a:rPr lang="en-US" sz="1800" dirty="0">
                <a:solidFill>
                  <a:srgbClr val="020200"/>
                </a:solidFill>
                <a:effectLst/>
                <a:latin typeface="Arial" panose="020B0604020202020204" pitchFamily="34" charset="0"/>
                <a:ea typeface="Times New Roman" panose="02020603050405020304" pitchFamily="18" charset="0"/>
              </a:rPr>
              <a:t>being maintained </a:t>
            </a:r>
            <a:r>
              <a:rPr lang="en-US" sz="1800" dirty="0">
                <a:solidFill>
                  <a:srgbClr val="050500"/>
                </a:solidFill>
                <a:effectLst/>
                <a:latin typeface="Arial" panose="020B0604020202020204" pitchFamily="34" charset="0"/>
                <a:ea typeface="Times New Roman" panose="02020603050405020304" pitchFamily="18" charset="0"/>
              </a:rPr>
              <a:t>with </a:t>
            </a:r>
            <a:r>
              <a:rPr lang="en-US" sz="1800" dirty="0">
                <a:solidFill>
                  <a:srgbClr val="010100"/>
                </a:solidFill>
                <a:effectLst/>
                <a:latin typeface="Arial" panose="020B0604020202020204" pitchFamily="34" charset="0"/>
                <a:ea typeface="Times New Roman" panose="02020603050405020304" pitchFamily="18" charset="0"/>
              </a:rPr>
              <a:t>the </a:t>
            </a:r>
            <a:r>
              <a:rPr lang="en-US" sz="1800" dirty="0">
                <a:solidFill>
                  <a:srgbClr val="030300"/>
                </a:solidFill>
                <a:effectLst/>
                <a:latin typeface="Arial" panose="020B0604020202020204" pitchFamily="34" charset="0"/>
                <a:ea typeface="Times New Roman" panose="02020603050405020304" pitchFamily="18" charset="0"/>
              </a:rPr>
              <a:t>help </a:t>
            </a:r>
            <a:r>
              <a:rPr lang="en-US" sz="1800" dirty="0">
                <a:solidFill>
                  <a:srgbClr val="000000"/>
                </a:solidFill>
                <a:effectLst/>
                <a:latin typeface="Arial" panose="020B0604020202020204" pitchFamily="34" charset="0"/>
                <a:ea typeface="Times New Roman" panose="02020603050405020304" pitchFamily="18" charset="0"/>
              </a:rPr>
              <a:t>of </a:t>
            </a:r>
            <a:r>
              <a:rPr lang="en-US" sz="1800" dirty="0">
                <a:solidFill>
                  <a:srgbClr val="020200"/>
                </a:solidFill>
                <a:effectLst/>
                <a:latin typeface="Arial" panose="020B0604020202020204" pitchFamily="34" charset="0"/>
                <a:ea typeface="Times New Roman" panose="02020603050405020304" pitchFamily="18" charset="0"/>
              </a:rPr>
              <a:t>AMC </a:t>
            </a:r>
            <a:r>
              <a:rPr lang="en-US" sz="1800" dirty="0">
                <a:solidFill>
                  <a:srgbClr val="030300"/>
                </a:solidFill>
                <a:effectLst/>
                <a:latin typeface="Arial" panose="020B0604020202020204" pitchFamily="34" charset="0"/>
                <a:ea typeface="Times New Roman" panose="02020603050405020304" pitchFamily="18" charset="0"/>
              </a:rPr>
              <a:t>with </a:t>
            </a:r>
            <a:r>
              <a:rPr lang="en-US" sz="1800" dirty="0">
                <a:solidFill>
                  <a:srgbClr val="020200"/>
                </a:solidFill>
                <a:effectLst/>
                <a:latin typeface="Arial" panose="020B0604020202020204" pitchFamily="34" charset="0"/>
                <a:ea typeface="Times New Roman" panose="02020603050405020304" pitchFamily="18" charset="0"/>
              </a:rPr>
              <a:t>the </a:t>
            </a:r>
            <a:r>
              <a:rPr lang="en-US" sz="1800" dirty="0">
                <a:solidFill>
                  <a:srgbClr val="060600"/>
                </a:solidFill>
                <a:effectLst/>
                <a:latin typeface="Arial" panose="020B0604020202020204" pitchFamily="34" charset="0"/>
                <a:ea typeface="Times New Roman" panose="02020603050405020304" pitchFamily="18" charset="0"/>
              </a:rPr>
              <a:t>manufacturer </a:t>
            </a:r>
            <a:r>
              <a:rPr lang="en-US" sz="1800" dirty="0">
                <a:solidFill>
                  <a:srgbClr val="020200"/>
                </a:solidFill>
                <a:effectLst/>
                <a:latin typeface="Arial" panose="020B0604020202020204" pitchFamily="34" charset="0"/>
                <a:ea typeface="Times New Roman" panose="02020603050405020304" pitchFamily="18" charset="0"/>
              </a:rPr>
              <a:t>company</a:t>
            </a:r>
            <a:r>
              <a:rPr lang="en-US" sz="1800" dirty="0">
                <a:solidFill>
                  <a:srgbClr val="F1F100"/>
                </a:solidFill>
                <a:effectLst/>
                <a:latin typeface="Arial" panose="020B0604020202020204" pitchFamily="34" charset="0"/>
                <a:ea typeface="Times New Roman" panose="02020603050405020304" pitchFamily="18" charset="0"/>
              </a:rPr>
              <a:t>. </a:t>
            </a:r>
            <a:r>
              <a:rPr lang="en-US" sz="1800" dirty="0">
                <a:solidFill>
                  <a:srgbClr val="070700"/>
                </a:solidFill>
                <a:effectLst/>
                <a:latin typeface="Arial" panose="020B0604020202020204" pitchFamily="34" charset="0"/>
                <a:ea typeface="Times New Roman" panose="02020603050405020304" pitchFamily="18" charset="0"/>
              </a:rPr>
              <a:t>As </a:t>
            </a:r>
            <a:r>
              <a:rPr lang="en-US" sz="1800" dirty="0">
                <a:solidFill>
                  <a:srgbClr val="020200"/>
                </a:solidFill>
                <a:effectLst/>
                <a:latin typeface="Arial" panose="020B0604020202020204" pitchFamily="34" charset="0"/>
                <a:ea typeface="Times New Roman" panose="02020603050405020304" pitchFamily="18" charset="0"/>
              </a:rPr>
              <a:t>per </a:t>
            </a:r>
            <a:r>
              <a:rPr lang="en-US" sz="1800" dirty="0">
                <a:solidFill>
                  <a:srgbClr val="070700"/>
                </a:solidFill>
                <a:effectLst/>
                <a:latin typeface="Arial" panose="020B0604020202020204" pitchFamily="34" charset="0"/>
                <a:ea typeface="Times New Roman" panose="02020603050405020304" pitchFamily="18" charset="0"/>
              </a:rPr>
              <a:t>AOA</a:t>
            </a:r>
            <a:r>
              <a:rPr lang="en-US" sz="1800" dirty="0">
                <a:solidFill>
                  <a:srgbClr val="050500"/>
                </a:solidFill>
                <a:effectLst/>
                <a:latin typeface="Arial" panose="020B0604020202020204" pitchFamily="34" charset="0"/>
                <a:ea typeface="Times New Roman" panose="02020603050405020304" pitchFamily="18" charset="0"/>
              </a:rPr>
              <a:t>, </a:t>
            </a:r>
            <a:r>
              <a:rPr lang="en-US" sz="1800" dirty="0">
                <a:solidFill>
                  <a:srgbClr val="0A0A00"/>
                </a:solidFill>
                <a:effectLst/>
                <a:latin typeface="Arial" panose="020B0604020202020204" pitchFamily="34" charset="0"/>
                <a:ea typeface="Times New Roman" panose="02020603050405020304" pitchFamily="18" charset="0"/>
              </a:rPr>
              <a:t>Up</a:t>
            </a:r>
            <a:r>
              <a:rPr lang="en-US" sz="1800" dirty="0">
                <a:solidFill>
                  <a:srgbClr val="D4D400"/>
                </a:solidFill>
                <a:effectLst/>
                <a:latin typeface="Arial" panose="020B0604020202020204" pitchFamily="34" charset="0"/>
                <a:ea typeface="Times New Roman" panose="02020603050405020304" pitchFamily="18" charset="0"/>
              </a:rPr>
              <a:t>-</a:t>
            </a:r>
            <a:r>
              <a:rPr lang="en-US" sz="1800" dirty="0">
                <a:solidFill>
                  <a:srgbClr val="010100"/>
                </a:solidFill>
                <a:effectLst/>
                <a:latin typeface="Arial" panose="020B0604020202020204" pitchFamily="34" charset="0"/>
                <a:ea typeface="Times New Roman" panose="02020603050405020304" pitchFamily="18" charset="0"/>
              </a:rPr>
              <a:t>gradation</a:t>
            </a:r>
            <a:r>
              <a:rPr lang="en-US" sz="1800" dirty="0">
                <a:solidFill>
                  <a:srgbClr val="0C0C00"/>
                </a:solidFill>
                <a:effectLst/>
                <a:latin typeface="Arial" panose="020B0604020202020204" pitchFamily="34" charset="0"/>
                <a:ea typeface="Times New Roman" panose="02020603050405020304" pitchFamily="18" charset="0"/>
              </a:rPr>
              <a:t>/</a:t>
            </a:r>
            <a:r>
              <a:rPr lang="en-US" sz="1800" dirty="0">
                <a:solidFill>
                  <a:srgbClr val="040400"/>
                </a:solidFill>
                <a:effectLst/>
                <a:latin typeface="Arial" panose="020B0604020202020204" pitchFamily="34" charset="0"/>
                <a:ea typeface="Times New Roman" panose="02020603050405020304" pitchFamily="18" charset="0"/>
              </a:rPr>
              <a:t>replacement would </a:t>
            </a:r>
            <a:r>
              <a:rPr lang="en-US" sz="1800" dirty="0">
                <a:solidFill>
                  <a:srgbClr val="000000"/>
                </a:solidFill>
                <a:effectLst/>
                <a:latin typeface="Arial" panose="020B0604020202020204" pitchFamily="34" charset="0"/>
                <a:ea typeface="Times New Roman" panose="02020603050405020304" pitchFamily="18" charset="0"/>
              </a:rPr>
              <a:t>be </a:t>
            </a:r>
            <a:r>
              <a:rPr lang="en-US" sz="1800" dirty="0">
                <a:solidFill>
                  <a:srgbClr val="060600"/>
                </a:solidFill>
                <a:effectLst/>
                <a:latin typeface="Arial" panose="020B0604020202020204" pitchFamily="34" charset="0"/>
                <a:ea typeface="Times New Roman" panose="02020603050405020304" pitchFamily="18" charset="0"/>
              </a:rPr>
              <a:t>taken </a:t>
            </a:r>
            <a:r>
              <a:rPr lang="en-US" sz="1800" dirty="0">
                <a:solidFill>
                  <a:srgbClr val="040400"/>
                </a:solidFill>
                <a:effectLst/>
                <a:latin typeface="Arial" panose="020B0604020202020204" pitchFamily="34" charset="0"/>
                <a:ea typeface="Times New Roman" panose="02020603050405020304" pitchFamily="18" charset="0"/>
              </a:rPr>
              <a:t>up </a:t>
            </a:r>
            <a:r>
              <a:rPr lang="en-US" sz="1800" dirty="0">
                <a:solidFill>
                  <a:srgbClr val="070700"/>
                </a:solidFill>
                <a:effectLst/>
                <a:latin typeface="Arial" panose="020B0604020202020204" pitchFamily="34" charset="0"/>
                <a:ea typeface="Times New Roman" panose="02020603050405020304" pitchFamily="18" charset="0"/>
              </a:rPr>
              <a:t>as </a:t>
            </a:r>
            <a:r>
              <a:rPr lang="en-US" sz="1800" dirty="0">
                <a:solidFill>
                  <a:srgbClr val="030300"/>
                </a:solidFill>
                <a:effectLst/>
                <a:latin typeface="Arial" panose="020B0604020202020204" pitchFamily="34" charset="0"/>
                <a:ea typeface="Times New Roman" panose="02020603050405020304" pitchFamily="18" charset="0"/>
              </a:rPr>
              <a:t>per </a:t>
            </a:r>
            <a:r>
              <a:rPr lang="en-US" sz="1800" dirty="0">
                <a:solidFill>
                  <a:srgbClr val="070700"/>
                </a:solidFill>
                <a:effectLst/>
                <a:latin typeface="Arial" panose="020B0604020202020204" pitchFamily="34" charset="0"/>
                <a:ea typeface="Times New Roman" panose="02020603050405020304" pitchFamily="18" charset="0"/>
              </a:rPr>
              <a:t>availability </a:t>
            </a:r>
            <a:r>
              <a:rPr lang="en-US" sz="1800" dirty="0">
                <a:solidFill>
                  <a:srgbClr val="060600"/>
                </a:solidFill>
                <a:effectLst/>
                <a:latin typeface="Arial" panose="020B0604020202020204" pitchFamily="34" charset="0"/>
                <a:ea typeface="Times New Roman" panose="02020603050405020304" pitchFamily="18" charset="0"/>
              </a:rPr>
              <a:t>of</a:t>
            </a:r>
            <a:r>
              <a:rPr lang="en-US" sz="1800" b="1" dirty="0">
                <a:solidFill>
                  <a:srgbClr val="060600"/>
                </a:solidFill>
                <a:effectLst/>
                <a:latin typeface="Arial" panose="020B0604020202020204" pitchFamily="34" charset="0"/>
                <a:ea typeface="Times New Roman" panose="02020603050405020304" pitchFamily="18" charset="0"/>
              </a:rPr>
              <a:t> </a:t>
            </a:r>
            <a:r>
              <a:rPr lang="en-US" sz="1800" dirty="0">
                <a:solidFill>
                  <a:srgbClr val="040400"/>
                </a:solidFill>
                <a:effectLst/>
                <a:latin typeface="Arial" panose="020B0604020202020204" pitchFamily="34" charset="0"/>
                <a:ea typeface="Times New Roman" panose="02020603050405020304" pitchFamily="18" charset="0"/>
              </a:rPr>
              <a:t>funds</a:t>
            </a:r>
            <a:r>
              <a:rPr lang="en-US" sz="1800" dirty="0">
                <a:solidFill>
                  <a:srgbClr val="0B0B00"/>
                </a:solidFill>
                <a:effectLst/>
                <a:latin typeface="Arial" panose="020B0604020202020204" pitchFamily="34" charset="0"/>
                <a:ea typeface="Times New Roman" panose="02020603050405020304" pitchFamily="18" charset="0"/>
              </a:rPr>
              <a:t>. </a:t>
            </a:r>
            <a:endParaRPr lang="en-IN" sz="1600" dirty="0">
              <a:solidFill>
                <a:srgbClr val="0B0B00"/>
              </a:solidFill>
              <a:latin typeface="Times New Roman" panose="02020603050405020304" pitchFamily="18" charset="0"/>
              <a:ea typeface="Times New Roman" panose="02020603050405020304" pitchFamily="18" charset="0"/>
            </a:endParaRPr>
          </a:p>
          <a:p>
            <a:pPr algn="just">
              <a:spcBef>
                <a:spcPts val="1370"/>
              </a:spcBef>
            </a:pPr>
            <a:r>
              <a:rPr lang="en-U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BOM Response:</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IN" dirty="0">
                <a:solidFill>
                  <a:srgbClr val="000000"/>
                </a:solidFill>
                <a:latin typeface="Arial" panose="020B0604020202020204" pitchFamily="34" charset="0"/>
                <a:cs typeface="Arial" panose="020B0604020202020204" pitchFamily="34" charset="0"/>
              </a:rPr>
              <a:t>It is a statement of fact. No further action on BOM side.</a:t>
            </a:r>
          </a:p>
          <a:p>
            <a:pPr algn="just">
              <a:spcBef>
                <a:spcPts val="1370"/>
              </a:spcBef>
            </a:pPr>
            <a:r>
              <a:rPr lang="en-IN"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SGBM Decision: </a:t>
            </a:r>
            <a:r>
              <a:rPr lang="en-IN"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10</a:t>
            </a:r>
            <a:r>
              <a:rPr lang="en-IN" baseline="30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a:t>
            </a:r>
            <a:r>
              <a:rPr lang="en-IN"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GBM has already taken a decision on replacement / upgradation of lifts.</a:t>
            </a:r>
          </a:p>
        </p:txBody>
      </p:sp>
    </p:spTree>
    <p:extLst>
      <p:ext uri="{BB962C8B-B14F-4D97-AF65-F5344CB8AC3E}">
        <p14:creationId xmlns:p14="http://schemas.microsoft.com/office/powerpoint/2010/main" xmlns="" val="2197148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6969</TotalTime>
  <Words>1813</Words>
  <Application>Microsoft Office PowerPoint</Application>
  <PresentationFormat>Custom</PresentationFormat>
  <Paragraphs>234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Lokesh Kumar Sinha</dc:creator>
  <cp:lastModifiedBy>Krishna</cp:lastModifiedBy>
  <cp:revision>32</cp:revision>
  <dcterms:created xsi:type="dcterms:W3CDTF">2023-12-18T06:22:55Z</dcterms:created>
  <dcterms:modified xsi:type="dcterms:W3CDTF">2023-12-25T06:39:49Z</dcterms:modified>
</cp:coreProperties>
</file>